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10" r:id="rId1"/>
  </p:sldMasterIdLst>
  <p:notesMasterIdLst>
    <p:notesMasterId r:id="rId35"/>
  </p:notesMasterIdLst>
  <p:sldIdLst>
    <p:sldId id="371" r:id="rId2"/>
    <p:sldId id="356" r:id="rId3"/>
    <p:sldId id="416" r:id="rId4"/>
    <p:sldId id="476" r:id="rId5"/>
    <p:sldId id="417" r:id="rId6"/>
    <p:sldId id="418" r:id="rId7"/>
    <p:sldId id="479" r:id="rId8"/>
    <p:sldId id="502" r:id="rId9"/>
    <p:sldId id="450" r:id="rId10"/>
    <p:sldId id="498" r:id="rId11"/>
    <p:sldId id="495" r:id="rId12"/>
    <p:sldId id="499" r:id="rId13"/>
    <p:sldId id="482" r:id="rId14"/>
    <p:sldId id="500" r:id="rId15"/>
    <p:sldId id="483" r:id="rId16"/>
    <p:sldId id="484" r:id="rId17"/>
    <p:sldId id="501" r:id="rId18"/>
    <p:sldId id="487" r:id="rId19"/>
    <p:sldId id="486" r:id="rId20"/>
    <p:sldId id="485" r:id="rId21"/>
    <p:sldId id="489" r:id="rId22"/>
    <p:sldId id="496" r:id="rId23"/>
    <p:sldId id="507" r:id="rId24"/>
    <p:sldId id="452" r:id="rId25"/>
    <p:sldId id="505" r:id="rId26"/>
    <p:sldId id="503" r:id="rId27"/>
    <p:sldId id="457" r:id="rId28"/>
    <p:sldId id="504" r:id="rId29"/>
    <p:sldId id="508" r:id="rId30"/>
    <p:sldId id="433" r:id="rId31"/>
    <p:sldId id="455" r:id="rId32"/>
    <p:sldId id="506" r:id="rId33"/>
    <p:sldId id="427" r:id="rId34"/>
  </p:sldIdLst>
  <p:sldSz cx="9144000" cy="6858000" type="screen4x3"/>
  <p:notesSz cx="6797675" cy="99266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111" autoAdjust="0"/>
    <p:restoredTop sz="99795" autoAdjust="0"/>
  </p:normalViewPr>
  <p:slideViewPr>
    <p:cSldViewPr>
      <p:cViewPr varScale="1">
        <p:scale>
          <a:sx n="91" d="100"/>
          <a:sy n="91" d="100"/>
        </p:scale>
        <p:origin x="1302" y="84"/>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5FF452EF-F8F8-4EC9-BB9F-98937A73C8A5}" type="datetimeFigureOut">
              <a:rPr lang="tr-TR" smtClean="0"/>
              <a:t>31.1.2020</a:t>
            </a:fld>
            <a:endParaRPr lang="tr-TR"/>
          </a:p>
        </p:txBody>
      </p:sp>
      <p:sp>
        <p:nvSpPr>
          <p:cNvPr id="4" name="Slayt Görüntüsü Yer Tutucus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687DE62D-CD7D-4131-99A9-21A9636A6C4C}" type="slidenum">
              <a:rPr lang="tr-TR" smtClean="0"/>
              <a:t>‹#›</a:t>
            </a:fld>
            <a:endParaRPr lang="tr-TR"/>
          </a:p>
        </p:txBody>
      </p:sp>
    </p:spTree>
    <p:extLst>
      <p:ext uri="{BB962C8B-B14F-4D97-AF65-F5344CB8AC3E}">
        <p14:creationId xmlns:p14="http://schemas.microsoft.com/office/powerpoint/2010/main" val="18228929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53155EFF-A4EB-4FF7-A1AC-28DA19ECCEA3}" type="datetime1">
              <a:rPr lang="tr-TR" smtClean="0"/>
              <a:t>31.1.2020</a:t>
            </a:fld>
            <a:endParaRPr lang="tr-TR"/>
          </a:p>
        </p:txBody>
      </p:sp>
      <p:sp>
        <p:nvSpPr>
          <p:cNvPr id="5" name="Footer Placeholder 4"/>
          <p:cNvSpPr>
            <a:spLocks noGrp="1"/>
          </p:cNvSpPr>
          <p:nvPr>
            <p:ph type="ftr" sz="quarter" idx="11"/>
          </p:nvPr>
        </p:nvSpPr>
        <p:spPr/>
        <p:txBody>
          <a:bodyPr/>
          <a:lstStyle/>
          <a:p>
            <a:r>
              <a:rPr lang="tr-TR"/>
              <a:t>1</a:t>
            </a:r>
          </a:p>
        </p:txBody>
      </p:sp>
      <p:sp>
        <p:nvSpPr>
          <p:cNvPr id="6" name="Slide Number Placeholder 5"/>
          <p:cNvSpPr>
            <a:spLocks noGrp="1"/>
          </p:cNvSpPr>
          <p:nvPr>
            <p:ph type="sldNum" sz="quarter" idx="12"/>
          </p:nvPr>
        </p:nvSpPr>
        <p:spPr/>
        <p:txBody>
          <a:bodyPr/>
          <a:lstStyle/>
          <a:p>
            <a:fld id="{AC786528-2F04-457D-8FED-47AA3420C7EB}" type="slidenum">
              <a:rPr lang="tr-TR" smtClean="0"/>
              <a:pPr/>
              <a:t>‹#›</a:t>
            </a:fld>
            <a:endParaRPr lang="tr-TR"/>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tr-TR"/>
              <a:t>Asıl başlık stili için tıklatın</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134BD0B1-E288-42DD-AE80-95D1F9553748}" type="datetime1">
              <a:rPr lang="tr-TR" smtClean="0"/>
              <a:t>31.1.2020</a:t>
            </a:fld>
            <a:endParaRPr lang="tr-TR"/>
          </a:p>
        </p:txBody>
      </p:sp>
      <p:sp>
        <p:nvSpPr>
          <p:cNvPr id="5" name="Footer Placeholder 4"/>
          <p:cNvSpPr>
            <a:spLocks noGrp="1"/>
          </p:cNvSpPr>
          <p:nvPr>
            <p:ph type="ftr" sz="quarter" idx="11"/>
          </p:nvPr>
        </p:nvSpPr>
        <p:spPr/>
        <p:txBody>
          <a:bodyPr/>
          <a:lstStyle/>
          <a:p>
            <a:r>
              <a:rPr lang="tr-TR"/>
              <a:t>1</a:t>
            </a:r>
          </a:p>
        </p:txBody>
      </p:sp>
      <p:sp>
        <p:nvSpPr>
          <p:cNvPr id="6" name="Slide Number Placeholder 5"/>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a:t>Asıl başlık stili için tıklatın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B2B0809-AF00-4BF0-AE87-D58E50DA918A}" type="datetime1">
              <a:rPr lang="tr-TR" smtClean="0"/>
              <a:t>31.1.2020</a:t>
            </a:fld>
            <a:endParaRPr lang="tr-TR"/>
          </a:p>
        </p:txBody>
      </p:sp>
      <p:sp>
        <p:nvSpPr>
          <p:cNvPr id="5" name="Footer Placeholder 4"/>
          <p:cNvSpPr>
            <a:spLocks noGrp="1"/>
          </p:cNvSpPr>
          <p:nvPr>
            <p:ph type="ftr" sz="quarter" idx="11"/>
          </p:nvPr>
        </p:nvSpPr>
        <p:spPr/>
        <p:txBody>
          <a:bodyPr/>
          <a:lstStyle/>
          <a:p>
            <a:r>
              <a:rPr lang="tr-TR"/>
              <a:t>1</a:t>
            </a:r>
          </a:p>
        </p:txBody>
      </p:sp>
      <p:sp>
        <p:nvSpPr>
          <p:cNvPr id="6" name="Slide Number Placeholder 5"/>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D26E1B9-31B6-4478-BFC7-9FA6EB0EEBB7}" type="datetime1">
              <a:rPr lang="tr-TR" smtClean="0"/>
              <a:t>31.1.2020</a:t>
            </a:fld>
            <a:endParaRPr lang="tr-TR"/>
          </a:p>
        </p:txBody>
      </p:sp>
      <p:sp>
        <p:nvSpPr>
          <p:cNvPr id="5" name="Footer Placeholder 4"/>
          <p:cNvSpPr>
            <a:spLocks noGrp="1"/>
          </p:cNvSpPr>
          <p:nvPr>
            <p:ph type="ftr" sz="quarter" idx="11"/>
          </p:nvPr>
        </p:nvSpPr>
        <p:spPr/>
        <p:txBody>
          <a:bodyPr/>
          <a:lstStyle/>
          <a:p>
            <a:r>
              <a:rPr lang="tr-TR"/>
              <a:t>1</a:t>
            </a:r>
          </a:p>
        </p:txBody>
      </p:sp>
      <p:sp>
        <p:nvSpPr>
          <p:cNvPr id="6" name="Slide Number Placeholder 5"/>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95" name="Title 94"/>
          <p:cNvSpPr>
            <a:spLocks noGrp="1"/>
          </p:cNvSpPr>
          <p:nvPr>
            <p:ph type="title"/>
          </p:nvPr>
        </p:nvSpPr>
        <p:spPr>
          <a:xfrm>
            <a:off x="457200" y="4463568"/>
            <a:ext cx="8305800" cy="1143000"/>
          </a:xfrm>
        </p:spPr>
        <p:txBody>
          <a:bodyPr/>
          <a:lstStyle/>
          <a:p>
            <a:r>
              <a:rPr lang="tr-TR"/>
              <a:t>Asıl başlık stili için tıklatın</a:t>
            </a:r>
            <a:endParaRPr lang="en-US"/>
          </a:p>
        </p:txBody>
      </p:sp>
      <p:sp>
        <p:nvSpPr>
          <p:cNvPr id="2" name="Date Placeholder 1"/>
          <p:cNvSpPr>
            <a:spLocks noGrp="1"/>
          </p:cNvSpPr>
          <p:nvPr>
            <p:ph type="dt" sz="half" idx="10"/>
          </p:nvPr>
        </p:nvSpPr>
        <p:spPr/>
        <p:txBody>
          <a:bodyPr/>
          <a:lstStyle/>
          <a:p>
            <a:fld id="{E9E27A8A-C621-42DA-BEC1-F55602C6B3AB}" type="datetime1">
              <a:rPr lang="tr-TR" smtClean="0"/>
              <a:t>31.1.2020</a:t>
            </a:fld>
            <a:endParaRPr lang="tr-TR"/>
          </a:p>
        </p:txBody>
      </p:sp>
      <p:sp>
        <p:nvSpPr>
          <p:cNvPr id="91" name="Footer Placeholder 90"/>
          <p:cNvSpPr>
            <a:spLocks noGrp="1"/>
          </p:cNvSpPr>
          <p:nvPr>
            <p:ph type="ftr" sz="quarter" idx="11"/>
          </p:nvPr>
        </p:nvSpPr>
        <p:spPr/>
        <p:txBody>
          <a:bodyPr/>
          <a:lstStyle/>
          <a:p>
            <a:r>
              <a:rPr lang="tr-TR"/>
              <a:t>1</a:t>
            </a:r>
          </a:p>
        </p:txBody>
      </p:sp>
      <p:sp>
        <p:nvSpPr>
          <p:cNvPr id="92" name="Slide Number Placeholder 91"/>
          <p:cNvSpPr>
            <a:spLocks noGrp="1"/>
          </p:cNvSpPr>
          <p:nvPr>
            <p:ph type="sldNum" sz="quarter" idx="12"/>
          </p:nvPr>
        </p:nvSpPr>
        <p:spPr/>
        <p:txBody>
          <a:bodyPr/>
          <a:lstStyle/>
          <a:p>
            <a:fld id="{AC786528-2F04-457D-8FED-47AA3420C7EB}"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939F040F-5BC5-4501-8C9E-8C574EAE43CF}" type="datetime1">
              <a:rPr lang="tr-TR" smtClean="0"/>
              <a:t>31.1.2020</a:t>
            </a:fld>
            <a:endParaRPr lang="tr-TR"/>
          </a:p>
        </p:txBody>
      </p:sp>
      <p:sp>
        <p:nvSpPr>
          <p:cNvPr id="6" name="Footer Placeholder 5"/>
          <p:cNvSpPr>
            <a:spLocks noGrp="1"/>
          </p:cNvSpPr>
          <p:nvPr>
            <p:ph type="ftr" sz="quarter" idx="11"/>
          </p:nvPr>
        </p:nvSpPr>
        <p:spPr/>
        <p:txBody>
          <a:bodyPr/>
          <a:lstStyle/>
          <a:p>
            <a:r>
              <a:rPr lang="tr-TR"/>
              <a:t>1</a:t>
            </a:r>
          </a:p>
        </p:txBody>
      </p:sp>
      <p:sp>
        <p:nvSpPr>
          <p:cNvPr id="7" name="Slide Number Placeholder 6"/>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2F835D75-9CD1-4139-B3FF-E01BFFE30645}" type="datetime1">
              <a:rPr lang="tr-TR" smtClean="0"/>
              <a:t>31.1.2020</a:t>
            </a:fld>
            <a:endParaRPr lang="tr-TR"/>
          </a:p>
        </p:txBody>
      </p:sp>
      <p:sp>
        <p:nvSpPr>
          <p:cNvPr id="8" name="Footer Placeholder 7"/>
          <p:cNvSpPr>
            <a:spLocks noGrp="1"/>
          </p:cNvSpPr>
          <p:nvPr>
            <p:ph type="ftr" sz="quarter" idx="11"/>
          </p:nvPr>
        </p:nvSpPr>
        <p:spPr/>
        <p:txBody>
          <a:bodyPr/>
          <a:lstStyle/>
          <a:p>
            <a:r>
              <a:rPr lang="tr-TR"/>
              <a:t>1</a:t>
            </a:r>
          </a:p>
        </p:txBody>
      </p:sp>
      <p:sp>
        <p:nvSpPr>
          <p:cNvPr id="9" name="Slide Number Placeholder 8"/>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BB566530-143A-4C64-8853-34641765B32B}" type="datetime1">
              <a:rPr lang="tr-TR" smtClean="0"/>
              <a:t>31.1.2020</a:t>
            </a:fld>
            <a:endParaRPr lang="tr-TR"/>
          </a:p>
        </p:txBody>
      </p:sp>
      <p:sp>
        <p:nvSpPr>
          <p:cNvPr id="4" name="Footer Placeholder 3"/>
          <p:cNvSpPr>
            <a:spLocks noGrp="1"/>
          </p:cNvSpPr>
          <p:nvPr>
            <p:ph type="ftr" sz="quarter" idx="11"/>
          </p:nvPr>
        </p:nvSpPr>
        <p:spPr/>
        <p:txBody>
          <a:bodyPr/>
          <a:lstStyle/>
          <a:p>
            <a:r>
              <a:rPr lang="tr-TR"/>
              <a:t>1</a:t>
            </a:r>
          </a:p>
        </p:txBody>
      </p:sp>
      <p:sp>
        <p:nvSpPr>
          <p:cNvPr id="5" name="Slide Number Placeholder 4"/>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B05831-9183-48ED-8CC9-D6ED4FB6B4EF}" type="datetime1">
              <a:rPr lang="tr-TR" smtClean="0"/>
              <a:t>31.1.2020</a:t>
            </a:fld>
            <a:endParaRPr lang="tr-TR"/>
          </a:p>
        </p:txBody>
      </p:sp>
      <p:sp>
        <p:nvSpPr>
          <p:cNvPr id="3" name="Footer Placeholder 2"/>
          <p:cNvSpPr>
            <a:spLocks noGrp="1"/>
          </p:cNvSpPr>
          <p:nvPr>
            <p:ph type="ftr" sz="quarter" idx="11"/>
          </p:nvPr>
        </p:nvSpPr>
        <p:spPr/>
        <p:txBody>
          <a:bodyPr/>
          <a:lstStyle/>
          <a:p>
            <a:r>
              <a:rPr lang="tr-TR"/>
              <a:t>1</a:t>
            </a:r>
          </a:p>
        </p:txBody>
      </p:sp>
      <p:sp>
        <p:nvSpPr>
          <p:cNvPr id="4" name="Slide Number Placeholder 3"/>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7E83B71-2A45-4235-ADC7-160A42025059}" type="datetime1">
              <a:rPr lang="tr-TR" smtClean="0"/>
              <a:t>31.1.2020</a:t>
            </a:fld>
            <a:endParaRPr lang="tr-TR"/>
          </a:p>
        </p:txBody>
      </p:sp>
      <p:sp>
        <p:nvSpPr>
          <p:cNvPr id="6" name="Footer Placeholder 5"/>
          <p:cNvSpPr>
            <a:spLocks noGrp="1"/>
          </p:cNvSpPr>
          <p:nvPr>
            <p:ph type="ftr" sz="quarter" idx="11"/>
          </p:nvPr>
        </p:nvSpPr>
        <p:spPr/>
        <p:txBody>
          <a:bodyPr/>
          <a:lstStyle/>
          <a:p>
            <a:r>
              <a:rPr lang="tr-TR"/>
              <a:t>1</a:t>
            </a:r>
          </a:p>
        </p:txBody>
      </p:sp>
      <p:sp>
        <p:nvSpPr>
          <p:cNvPr id="7" name="Slide Number Placeholder 6"/>
          <p:cNvSpPr>
            <a:spLocks noGrp="1"/>
          </p:cNvSpPr>
          <p:nvPr>
            <p:ph type="sldNum" sz="quarter" idx="12"/>
          </p:nvPr>
        </p:nvSpPr>
        <p:spPr/>
        <p:txBody>
          <a:bodyPr/>
          <a:lstStyle/>
          <a:p>
            <a:fld id="{AC786528-2F04-457D-8FED-47AA3420C7EB}" type="slidenum">
              <a:rPr lang="tr-TR" smtClean="0"/>
              <a:pPr/>
              <a:t>‹#›</a:t>
            </a:fld>
            <a:endParaRPr lang="tr-TR"/>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tr-TR"/>
              <a:t>Asıl başlık stili için tıklatın</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5" name="Date Placeholder 4"/>
          <p:cNvSpPr>
            <a:spLocks noGrp="1"/>
          </p:cNvSpPr>
          <p:nvPr>
            <p:ph type="dt" sz="half" idx="10"/>
          </p:nvPr>
        </p:nvSpPr>
        <p:spPr/>
        <p:txBody>
          <a:bodyPr/>
          <a:lstStyle/>
          <a:p>
            <a:fld id="{BB019FBF-13CC-4CD2-8D83-CCD5CF5BB41A}" type="datetime1">
              <a:rPr lang="tr-TR" smtClean="0"/>
              <a:t>31.1.2020</a:t>
            </a:fld>
            <a:endParaRPr lang="tr-TR"/>
          </a:p>
        </p:txBody>
      </p:sp>
      <p:sp>
        <p:nvSpPr>
          <p:cNvPr id="6" name="Footer Placeholder 5"/>
          <p:cNvSpPr>
            <a:spLocks noGrp="1"/>
          </p:cNvSpPr>
          <p:nvPr>
            <p:ph type="ftr" sz="quarter" idx="11"/>
          </p:nvPr>
        </p:nvSpPr>
        <p:spPr/>
        <p:txBody>
          <a:bodyPr/>
          <a:lstStyle/>
          <a:p>
            <a:r>
              <a:rPr lang="tr-TR"/>
              <a:t>1</a:t>
            </a:r>
          </a:p>
        </p:txBody>
      </p:sp>
      <p:sp>
        <p:nvSpPr>
          <p:cNvPr id="7" name="Slide Number Placeholder 6"/>
          <p:cNvSpPr>
            <a:spLocks noGrp="1"/>
          </p:cNvSpPr>
          <p:nvPr>
            <p:ph type="sldNum" sz="quarter" idx="12"/>
          </p:nvPr>
        </p:nvSpPr>
        <p:spPr/>
        <p:txBody>
          <a:bodyPr/>
          <a:lstStyle/>
          <a:p>
            <a:fld id="{AC786528-2F04-457D-8FED-47AA3420C7EB}" type="slidenum">
              <a:rPr lang="tr-TR" smtClean="0"/>
              <a:pPr/>
              <a:t>‹#›</a:t>
            </a:fld>
            <a:endParaRPr lang="tr-TR"/>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tr-TR"/>
              <a:t>Asıl başlık stili için tıklatın</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tr-TR"/>
              <a:t>Asıl başlık stili için tıklatın</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0B368536-050A-4488-9429-3EFA0C252673}" type="datetime1">
              <a:rPr lang="tr-TR" smtClean="0"/>
              <a:t>31.1.2020</a:t>
            </a:fld>
            <a:endParaRPr lang="tr-TR"/>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r>
              <a:rPr lang="tr-TR"/>
              <a:t>1</a:t>
            </a:r>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AC786528-2F04-457D-8FED-47AA3420C7EB}"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4311" r:id="rId1"/>
    <p:sldLayoutId id="2147484312" r:id="rId2"/>
    <p:sldLayoutId id="2147484313" r:id="rId3"/>
    <p:sldLayoutId id="2147484314" r:id="rId4"/>
    <p:sldLayoutId id="2147484315" r:id="rId5"/>
    <p:sldLayoutId id="2147484316" r:id="rId6"/>
    <p:sldLayoutId id="2147484317" r:id="rId7"/>
    <p:sldLayoutId id="2147484318" r:id="rId8"/>
    <p:sldLayoutId id="2147484319" r:id="rId9"/>
    <p:sldLayoutId id="2147484320" r:id="rId10"/>
    <p:sldLayoutId id="2147484321" r:id="rId11"/>
  </p:sldLayoutIdLst>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hf hdr="0" ftr="0" dt="0"/>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3528" y="260649"/>
            <a:ext cx="8568952" cy="3240359"/>
          </a:xfrm>
        </p:spPr>
        <p:txBody>
          <a:bodyPr>
            <a:noAutofit/>
          </a:bodyPr>
          <a:lstStyle/>
          <a:p>
            <a:pPr algn="ctr"/>
            <a:r>
              <a:rPr lang="tr-TR" sz="6000" dirty="0">
                <a:solidFill>
                  <a:schemeClr val="accent3">
                    <a:lumMod val="60000"/>
                    <a:lumOff val="40000"/>
                  </a:schemeClr>
                </a:solidFill>
                <a:effectLst>
                  <a:outerShdw blurRad="38100" dist="38100" dir="2700000" algn="tl">
                    <a:srgbClr val="000000">
                      <a:alpha val="43137"/>
                    </a:srgbClr>
                  </a:outerShdw>
                </a:effectLst>
                <a:latin typeface="Arial Rounded MT Bold" pitchFamily="34" charset="0"/>
              </a:rPr>
              <a:t>BİLGİ İŞLEM </a:t>
            </a:r>
            <a:br>
              <a:rPr lang="tr-TR" sz="6000" dirty="0">
                <a:solidFill>
                  <a:schemeClr val="accent3">
                    <a:lumMod val="60000"/>
                    <a:lumOff val="40000"/>
                  </a:schemeClr>
                </a:solidFill>
                <a:effectLst>
                  <a:outerShdw blurRad="38100" dist="38100" dir="2700000" algn="tl">
                    <a:srgbClr val="000000">
                      <a:alpha val="43137"/>
                    </a:srgbClr>
                  </a:outerShdw>
                </a:effectLst>
                <a:latin typeface="Arial Rounded MT Bold" pitchFamily="34" charset="0"/>
              </a:rPr>
            </a:br>
            <a:r>
              <a:rPr lang="tr-TR" sz="6000" dirty="0">
                <a:solidFill>
                  <a:schemeClr val="accent3">
                    <a:lumMod val="60000"/>
                    <a:lumOff val="40000"/>
                  </a:schemeClr>
                </a:solidFill>
                <a:effectLst>
                  <a:outerShdw blurRad="38100" dist="38100" dir="2700000" algn="tl">
                    <a:srgbClr val="000000">
                      <a:alpha val="43137"/>
                    </a:srgbClr>
                  </a:outerShdw>
                </a:effectLst>
                <a:latin typeface="Arial Rounded MT Bold" pitchFamily="34" charset="0"/>
              </a:rPr>
              <a:t>DAİRE BAŞKANLIĞI </a:t>
            </a:r>
            <a:r>
              <a:rPr lang="tr-TR" sz="4400" dirty="0">
                <a:solidFill>
                  <a:schemeClr val="accent3">
                    <a:lumMod val="60000"/>
                    <a:lumOff val="40000"/>
                  </a:schemeClr>
                </a:solidFill>
                <a:effectLst>
                  <a:outerShdw blurRad="38100" dist="38100" dir="2700000" algn="tl">
                    <a:srgbClr val="000000">
                      <a:alpha val="43137"/>
                    </a:srgbClr>
                  </a:outerShdw>
                </a:effectLst>
                <a:latin typeface="Arial Rounded MT Bold" pitchFamily="34" charset="0"/>
              </a:rPr>
              <a:t/>
            </a:r>
            <a:br>
              <a:rPr lang="tr-TR" sz="4400" dirty="0">
                <a:solidFill>
                  <a:schemeClr val="accent3">
                    <a:lumMod val="60000"/>
                    <a:lumOff val="40000"/>
                  </a:schemeClr>
                </a:solidFill>
                <a:effectLst>
                  <a:outerShdw blurRad="38100" dist="38100" dir="2700000" algn="tl">
                    <a:srgbClr val="000000">
                      <a:alpha val="43137"/>
                    </a:srgbClr>
                  </a:outerShdw>
                </a:effectLst>
                <a:latin typeface="Arial Rounded MT Bold" pitchFamily="34" charset="0"/>
              </a:rPr>
            </a:br>
            <a:endParaRPr lang="en-US" sz="2000" dirty="0">
              <a:solidFill>
                <a:schemeClr val="accent6">
                  <a:lumMod val="75000"/>
                </a:schemeClr>
              </a:solidFill>
              <a:effectLst>
                <a:outerShdw blurRad="38100" dist="38100" dir="2700000" algn="tl">
                  <a:srgbClr val="000000">
                    <a:alpha val="43137"/>
                  </a:srgbClr>
                </a:outerShdw>
              </a:effectLst>
              <a:latin typeface="Arial Rounded MT Bold" pitchFamily="34" charset="0"/>
            </a:endParaRPr>
          </a:p>
        </p:txBody>
      </p:sp>
      <p:sp>
        <p:nvSpPr>
          <p:cNvPr id="2" name="Dikdörtgen 1"/>
          <p:cNvSpPr/>
          <p:nvPr/>
        </p:nvSpPr>
        <p:spPr>
          <a:xfrm>
            <a:off x="107504" y="4437112"/>
            <a:ext cx="9036496" cy="1754326"/>
          </a:xfrm>
          <a:prstGeom prst="rect">
            <a:avLst/>
          </a:prstGeom>
        </p:spPr>
        <p:txBody>
          <a:bodyPr wrap="square">
            <a:spAutoFit/>
          </a:bodyPr>
          <a:lstStyle/>
          <a:p>
            <a:pPr algn="ctr"/>
            <a:r>
              <a:rPr lang="tr-TR" sz="5400" dirty="0">
                <a:solidFill>
                  <a:srgbClr val="002060"/>
                </a:solidFill>
                <a:effectLst>
                  <a:outerShdw blurRad="38100" dist="38100" dir="2700000" algn="tl">
                    <a:srgbClr val="000000">
                      <a:alpha val="43137"/>
                    </a:srgbClr>
                  </a:outerShdw>
                </a:effectLst>
                <a:latin typeface="Arabic Typesetting" pitchFamily="66" charset="-78"/>
                <a:cs typeface="Arabic Typesetting" pitchFamily="66" charset="-78"/>
              </a:rPr>
              <a:t>FAALİYET RAPORU </a:t>
            </a:r>
            <a:br>
              <a:rPr lang="tr-TR" sz="5400" dirty="0">
                <a:solidFill>
                  <a:srgbClr val="002060"/>
                </a:solidFill>
                <a:effectLst>
                  <a:outerShdw blurRad="38100" dist="38100" dir="2700000" algn="tl">
                    <a:srgbClr val="000000">
                      <a:alpha val="43137"/>
                    </a:srgbClr>
                  </a:outerShdw>
                </a:effectLst>
                <a:latin typeface="Arabic Typesetting" pitchFamily="66" charset="-78"/>
                <a:cs typeface="Arabic Typesetting" pitchFamily="66" charset="-78"/>
              </a:rPr>
            </a:br>
            <a:r>
              <a:rPr lang="tr-TR" sz="5400" dirty="0" smtClean="0">
                <a:solidFill>
                  <a:srgbClr val="002060"/>
                </a:solidFill>
                <a:effectLst>
                  <a:outerShdw blurRad="38100" dist="38100" dir="2700000" algn="tl">
                    <a:srgbClr val="000000">
                      <a:alpha val="43137"/>
                    </a:srgbClr>
                  </a:outerShdw>
                </a:effectLst>
                <a:latin typeface="Arabic Typesetting" pitchFamily="66" charset="-78"/>
                <a:cs typeface="Arabic Typesetting" pitchFamily="66" charset="-78"/>
              </a:rPr>
              <a:t>2019</a:t>
            </a:r>
            <a:endParaRPr lang="tr-TR" sz="5400" dirty="0">
              <a:solidFill>
                <a:srgbClr val="002060"/>
              </a:solidFill>
              <a:latin typeface="Arabic Typesetting" pitchFamily="66" charset="-78"/>
              <a:cs typeface="Arabic Typesetting" pitchFamily="66" charset="-78"/>
            </a:endParaRPr>
          </a:p>
        </p:txBody>
      </p:sp>
      <p:sp>
        <p:nvSpPr>
          <p:cNvPr id="5" name="Title 3"/>
          <p:cNvSpPr txBox="1">
            <a:spLocks/>
          </p:cNvSpPr>
          <p:nvPr/>
        </p:nvSpPr>
        <p:spPr>
          <a:xfrm>
            <a:off x="107504" y="6093296"/>
            <a:ext cx="8928992" cy="656457"/>
          </a:xfrm>
          <a:prstGeom prst="rect">
            <a:avLst/>
          </a:prstGeom>
        </p:spPr>
        <p:txBody>
          <a:bodyPr vert="horz" lIns="91440" tIns="45720" rIns="91440" bIns="45720" rtlCol="0" anchor="b">
            <a:noAutofit/>
          </a:bodyPr>
          <a:lst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a:lstStyle>
          <a:p>
            <a:pPr algn="ctr"/>
            <a:r>
              <a:rPr lang="tr-TR" sz="2000" dirty="0" smtClean="0">
                <a:solidFill>
                  <a:schemeClr val="accent5">
                    <a:lumMod val="40000"/>
                    <a:lumOff val="60000"/>
                  </a:schemeClr>
                </a:solidFill>
                <a:effectLst>
                  <a:outerShdw blurRad="38100" dist="38100" dir="2700000" algn="tl">
                    <a:srgbClr val="000000">
                      <a:alpha val="43137"/>
                    </a:srgbClr>
                  </a:outerShdw>
                </a:effectLst>
                <a:latin typeface="Arial Rounded MT Bold" pitchFamily="34" charset="0"/>
              </a:rPr>
              <a:t>Metehan GÜNDE</a:t>
            </a:r>
            <a:endParaRPr lang="en-US" sz="2000" dirty="0">
              <a:solidFill>
                <a:schemeClr val="accent5">
                  <a:lumMod val="40000"/>
                  <a:lumOff val="60000"/>
                </a:schemeClr>
              </a:solidFill>
              <a:effectLst>
                <a:outerShdw blurRad="38100" dist="38100" dir="2700000" algn="tl">
                  <a:srgbClr val="000000">
                    <a:alpha val="43137"/>
                  </a:srgbClr>
                </a:outerShdw>
              </a:effectLst>
              <a:latin typeface="Arial Rounded MT Bold" pitchFamily="34" charset="0"/>
            </a:endParaRPr>
          </a:p>
        </p:txBody>
      </p:sp>
      <p:sp>
        <p:nvSpPr>
          <p:cNvPr id="6" name="Slayt Numarası Yer Tutucusu 5"/>
          <p:cNvSpPr>
            <a:spLocks noGrp="1"/>
          </p:cNvSpPr>
          <p:nvPr>
            <p:ph type="sldNum" sz="quarter" idx="12"/>
          </p:nvPr>
        </p:nvSpPr>
        <p:spPr/>
        <p:txBody>
          <a:bodyPr/>
          <a:lstStyle/>
          <a:p>
            <a:fld id="{AC786528-2F04-457D-8FED-47AA3420C7EB}" type="slidenum">
              <a:rPr lang="tr-TR" smtClean="0"/>
              <a:pPr/>
              <a:t>1</a:t>
            </a:fld>
            <a:endParaRPr lang="tr-TR"/>
          </a:p>
        </p:txBody>
      </p:sp>
    </p:spTree>
    <p:extLst>
      <p:ext uri="{BB962C8B-B14F-4D97-AF65-F5344CB8AC3E}">
        <p14:creationId xmlns:p14="http://schemas.microsoft.com/office/powerpoint/2010/main" val="316995752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Autofit/>
          </a:bodyPr>
          <a:lstStyle/>
          <a:p>
            <a:r>
              <a:rPr lang="tr-TR" sz="2800" dirty="0">
                <a:latin typeface="Arial" pitchFamily="34" charset="0"/>
                <a:cs typeface="Arial" pitchFamily="34" charset="0"/>
              </a:rPr>
              <a:t>Güvenlik duvarı olarak hizmet veren </a:t>
            </a:r>
            <a:r>
              <a:rPr lang="tr-TR" sz="2800" dirty="0" err="1">
                <a:latin typeface="Arial" pitchFamily="34" charset="0"/>
                <a:cs typeface="Arial" pitchFamily="34" charset="0"/>
              </a:rPr>
              <a:t>Palo</a:t>
            </a:r>
            <a:r>
              <a:rPr lang="tr-TR" sz="2800" dirty="0">
                <a:latin typeface="Arial" pitchFamily="34" charset="0"/>
                <a:cs typeface="Arial" pitchFamily="34" charset="0"/>
              </a:rPr>
              <a:t> Alto 3020 cihazında kurallarda </a:t>
            </a:r>
            <a:r>
              <a:rPr lang="tr-TR" sz="2800" dirty="0" err="1">
                <a:latin typeface="Arial" pitchFamily="34" charset="0"/>
                <a:cs typeface="Arial" pitchFamily="34" charset="0"/>
              </a:rPr>
              <a:t>iyileştirmeler</a:t>
            </a:r>
            <a:r>
              <a:rPr lang="tr-TR" sz="2800" dirty="0">
                <a:latin typeface="Arial" pitchFamily="34" charset="0"/>
                <a:cs typeface="Arial" pitchFamily="34" charset="0"/>
              </a:rPr>
              <a:t> yapıldı</a:t>
            </a:r>
            <a:r>
              <a:rPr lang="tr-TR" sz="2800" dirty="0" smtClean="0">
                <a:latin typeface="Arial" pitchFamily="34" charset="0"/>
                <a:cs typeface="Arial" pitchFamily="34" charset="0"/>
              </a:rPr>
              <a:t>.</a:t>
            </a:r>
          </a:p>
          <a:p>
            <a:endParaRPr lang="tr-TR" sz="2800" dirty="0">
              <a:latin typeface="Arial" pitchFamily="34" charset="0"/>
              <a:cs typeface="Arial" pitchFamily="34" charset="0"/>
            </a:endParaRPr>
          </a:p>
          <a:p>
            <a:r>
              <a:rPr lang="tr-TR" sz="2800" dirty="0" err="1" smtClean="0">
                <a:latin typeface="Arial" pitchFamily="34" charset="0"/>
                <a:cs typeface="Arial" pitchFamily="34" charset="0"/>
              </a:rPr>
              <a:t>Log</a:t>
            </a:r>
            <a:r>
              <a:rPr lang="tr-TR" sz="2800" dirty="0" smtClean="0">
                <a:latin typeface="Arial" pitchFamily="34" charset="0"/>
                <a:cs typeface="Arial" pitchFamily="34" charset="0"/>
              </a:rPr>
              <a:t> </a:t>
            </a:r>
            <a:r>
              <a:rPr lang="tr-TR" sz="2800" dirty="0">
                <a:latin typeface="Arial" pitchFamily="34" charset="0"/>
                <a:cs typeface="Arial" pitchFamily="34" charset="0"/>
              </a:rPr>
              <a:t>kaydı tutan, </a:t>
            </a:r>
            <a:r>
              <a:rPr lang="tr-TR" sz="2800" dirty="0" err="1">
                <a:latin typeface="Arial" pitchFamily="34" charset="0"/>
                <a:cs typeface="Arial" pitchFamily="34" charset="0"/>
              </a:rPr>
              <a:t>Log</a:t>
            </a:r>
            <a:r>
              <a:rPr lang="tr-TR" sz="2800" dirty="0">
                <a:latin typeface="Arial" pitchFamily="34" charset="0"/>
                <a:cs typeface="Arial" pitchFamily="34" charset="0"/>
              </a:rPr>
              <a:t> </a:t>
            </a:r>
            <a:r>
              <a:rPr lang="tr-TR" sz="2800" dirty="0" err="1">
                <a:latin typeface="Arial" pitchFamily="34" charset="0"/>
                <a:cs typeface="Arial" pitchFamily="34" charset="0"/>
              </a:rPr>
              <a:t>Sign</a:t>
            </a:r>
            <a:r>
              <a:rPr lang="tr-TR" sz="2800" dirty="0">
                <a:latin typeface="Arial" pitchFamily="34" charset="0"/>
                <a:cs typeface="Arial" pitchFamily="34" charset="0"/>
              </a:rPr>
              <a:t> Cihazındaki güncellemeler yapıldı. Sağlıklı </a:t>
            </a:r>
            <a:r>
              <a:rPr lang="tr-TR" sz="2800" dirty="0" err="1">
                <a:latin typeface="Arial" pitchFamily="34" charset="0"/>
                <a:cs typeface="Arial" pitchFamily="34" charset="0"/>
              </a:rPr>
              <a:t>loglama</a:t>
            </a:r>
            <a:r>
              <a:rPr lang="tr-TR" sz="2800" dirty="0">
                <a:latin typeface="Arial" pitchFamily="34" charset="0"/>
                <a:cs typeface="Arial" pitchFamily="34" charset="0"/>
              </a:rPr>
              <a:t> için gerekli yapılandırmalar yapıldı</a:t>
            </a:r>
            <a:r>
              <a:rPr lang="tr-TR" sz="2800" dirty="0" smtClean="0">
                <a:latin typeface="Arial" pitchFamily="34" charset="0"/>
                <a:cs typeface="Arial" pitchFamily="34" charset="0"/>
              </a:rPr>
              <a:t>.</a:t>
            </a:r>
          </a:p>
          <a:p>
            <a:endParaRPr lang="tr-TR" sz="2800" dirty="0">
              <a:latin typeface="Arial" pitchFamily="34" charset="0"/>
              <a:cs typeface="Arial" pitchFamily="34" charset="0"/>
            </a:endParaRPr>
          </a:p>
          <a:p>
            <a:r>
              <a:rPr lang="tr-TR" sz="2800" dirty="0">
                <a:latin typeface="Arial" pitchFamily="34" charset="0"/>
                <a:cs typeface="Arial" pitchFamily="34" charset="0"/>
              </a:rPr>
              <a:t>Misafir </a:t>
            </a:r>
            <a:r>
              <a:rPr lang="tr-TR" sz="2800" dirty="0" err="1">
                <a:latin typeface="Arial" pitchFamily="34" charset="0"/>
                <a:cs typeface="Arial" pitchFamily="34" charset="0"/>
              </a:rPr>
              <a:t>SSID’si</a:t>
            </a:r>
            <a:r>
              <a:rPr lang="tr-TR" sz="2800" dirty="0">
                <a:latin typeface="Arial" pitchFamily="34" charset="0"/>
                <a:cs typeface="Arial" pitchFamily="34" charset="0"/>
              </a:rPr>
              <a:t> ile ilgili hatalar giderildi. Gelen misafirlere sağlıklı internet hizmeti sunmak için yapılandırmalar yapıldı.</a:t>
            </a:r>
          </a:p>
          <a:p>
            <a:endParaRPr lang="tr-TR" sz="2800" dirty="0">
              <a:latin typeface="Arial" pitchFamily="34" charset="0"/>
              <a:cs typeface="Arial" pitchFamily="34" charset="0"/>
            </a:endParaRP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10</a:t>
            </a:fld>
            <a:endParaRPr lang="tr-TR"/>
          </a:p>
        </p:txBody>
      </p:sp>
    </p:spTree>
    <p:extLst>
      <p:ext uri="{BB962C8B-B14F-4D97-AF65-F5344CB8AC3E}">
        <p14:creationId xmlns:p14="http://schemas.microsoft.com/office/powerpoint/2010/main" val="409775928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Autofit/>
          </a:bodyPr>
          <a:lstStyle/>
          <a:p>
            <a:endParaRPr lang="tr-TR" dirty="0">
              <a:latin typeface="Arial" pitchFamily="34" charset="0"/>
              <a:cs typeface="Arial" pitchFamily="34" charset="0"/>
            </a:endParaRPr>
          </a:p>
          <a:p>
            <a:r>
              <a:rPr lang="tr-TR" dirty="0" err="1">
                <a:latin typeface="Arial" pitchFamily="34" charset="0"/>
                <a:cs typeface="Arial" pitchFamily="34" charset="0"/>
              </a:rPr>
              <a:t>VMware</a:t>
            </a:r>
            <a:r>
              <a:rPr lang="tr-TR" dirty="0">
                <a:latin typeface="Arial" pitchFamily="34" charset="0"/>
                <a:cs typeface="Arial" pitchFamily="34" charset="0"/>
              </a:rPr>
              <a:t> </a:t>
            </a:r>
            <a:r>
              <a:rPr lang="tr-TR" dirty="0" err="1">
                <a:latin typeface="Arial" pitchFamily="34" charset="0"/>
                <a:cs typeface="Arial" pitchFamily="34" charset="0"/>
              </a:rPr>
              <a:t>ESXi</a:t>
            </a:r>
            <a:r>
              <a:rPr lang="tr-TR" dirty="0">
                <a:latin typeface="Arial" pitchFamily="34" charset="0"/>
                <a:cs typeface="Arial" pitchFamily="34" charset="0"/>
              </a:rPr>
              <a:t> </a:t>
            </a:r>
            <a:r>
              <a:rPr lang="tr-TR" dirty="0" err="1">
                <a:latin typeface="Arial" pitchFamily="34" charset="0"/>
                <a:cs typeface="Arial" pitchFamily="34" charset="0"/>
              </a:rPr>
              <a:t>hostlarında</a:t>
            </a:r>
            <a:r>
              <a:rPr lang="tr-TR" dirty="0">
                <a:latin typeface="Arial" pitchFamily="34" charset="0"/>
                <a:cs typeface="Arial" pitchFamily="34" charset="0"/>
              </a:rPr>
              <a:t> bulunan tüm sanal sunucuların yedeklerinin düzenli alınması </a:t>
            </a:r>
            <a:r>
              <a:rPr lang="tr-TR" dirty="0" err="1">
                <a:latin typeface="Arial" pitchFamily="34" charset="0"/>
                <a:cs typeface="Arial" pitchFamily="34" charset="0"/>
              </a:rPr>
              <a:t>için</a:t>
            </a:r>
            <a:r>
              <a:rPr lang="tr-TR" dirty="0">
                <a:latin typeface="Arial" pitchFamily="34" charset="0"/>
                <a:cs typeface="Arial" pitchFamily="34" charset="0"/>
              </a:rPr>
              <a:t> server durumuna göre yedekleme planı </a:t>
            </a:r>
            <a:r>
              <a:rPr lang="tr-TR" dirty="0" smtClean="0">
                <a:latin typeface="Arial" pitchFamily="34" charset="0"/>
                <a:cs typeface="Arial" pitchFamily="34" charset="0"/>
              </a:rPr>
              <a:t>yapıldı</a:t>
            </a:r>
            <a:r>
              <a:rPr lang="tr-TR" dirty="0">
                <a:latin typeface="Arial" pitchFamily="34" charset="0"/>
                <a:cs typeface="Arial" pitchFamily="34" charset="0"/>
              </a:rPr>
              <a:t>.</a:t>
            </a:r>
          </a:p>
          <a:p>
            <a:r>
              <a:rPr lang="tr-TR" dirty="0">
                <a:latin typeface="Arial" pitchFamily="34" charset="0"/>
                <a:cs typeface="Arial" pitchFamily="34" charset="0"/>
              </a:rPr>
              <a:t>Windows Server sunucuların düzenli </a:t>
            </a:r>
            <a:r>
              <a:rPr lang="tr-TR" dirty="0" err="1">
                <a:latin typeface="Arial" pitchFamily="34" charset="0"/>
                <a:cs typeface="Arial" pitchFamily="34" charset="0"/>
              </a:rPr>
              <a:t>updateleri</a:t>
            </a:r>
            <a:r>
              <a:rPr lang="tr-TR" dirty="0">
                <a:latin typeface="Arial" pitchFamily="34" charset="0"/>
                <a:cs typeface="Arial" pitchFamily="34" charset="0"/>
              </a:rPr>
              <a:t> yapılarak güvenlik problemleri giderildi</a:t>
            </a:r>
            <a:r>
              <a:rPr lang="tr-TR" dirty="0" smtClean="0">
                <a:latin typeface="Arial" pitchFamily="34" charset="0"/>
                <a:cs typeface="Arial" pitchFamily="34" charset="0"/>
              </a:rPr>
              <a:t>.</a:t>
            </a:r>
          </a:p>
          <a:p>
            <a:endParaRPr lang="tr-TR" dirty="0">
              <a:latin typeface="Arial" pitchFamily="34" charset="0"/>
              <a:cs typeface="Arial" pitchFamily="34" charset="0"/>
            </a:endParaRPr>
          </a:p>
          <a:p>
            <a:r>
              <a:rPr lang="tr-TR" dirty="0" smtClean="0">
                <a:latin typeface="Arial" pitchFamily="34" charset="0"/>
                <a:cs typeface="Arial" pitchFamily="34" charset="0"/>
              </a:rPr>
              <a:t>Sanal Sunucu Programı (</a:t>
            </a:r>
            <a:r>
              <a:rPr lang="tr-TR" dirty="0" err="1" smtClean="0">
                <a:latin typeface="Arial" pitchFamily="34" charset="0"/>
                <a:cs typeface="Arial" pitchFamily="34" charset="0"/>
              </a:rPr>
              <a:t>Vmware</a:t>
            </a:r>
            <a:r>
              <a:rPr lang="tr-TR" dirty="0" smtClean="0">
                <a:latin typeface="Arial" pitchFamily="34" charset="0"/>
                <a:cs typeface="Arial" pitchFamily="34" charset="0"/>
              </a:rPr>
              <a:t>) kuruldu. Tüm sunucular bu programa entegre edildi.</a:t>
            </a:r>
            <a:endParaRPr lang="tr-TR" dirty="0">
              <a:latin typeface="Arial" pitchFamily="34" charset="0"/>
              <a:cs typeface="Arial" pitchFamily="34" charset="0"/>
            </a:endParaRP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11</a:t>
            </a:fld>
            <a:endParaRPr lang="tr-TR"/>
          </a:p>
        </p:txBody>
      </p:sp>
    </p:spTree>
    <p:extLst>
      <p:ext uri="{BB962C8B-B14F-4D97-AF65-F5344CB8AC3E}">
        <p14:creationId xmlns:p14="http://schemas.microsoft.com/office/powerpoint/2010/main" val="273496668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Autofit/>
          </a:bodyPr>
          <a:lstStyle/>
          <a:p>
            <a:r>
              <a:rPr lang="tr-TR" dirty="0" smtClean="0">
                <a:latin typeface="Arial" pitchFamily="34" charset="0"/>
                <a:cs typeface="Arial" pitchFamily="34" charset="0"/>
              </a:rPr>
              <a:t>Dışarıdan </a:t>
            </a:r>
            <a:r>
              <a:rPr lang="tr-TR" dirty="0">
                <a:latin typeface="Arial" pitchFamily="34" charset="0"/>
                <a:cs typeface="Arial" pitchFamily="34" charset="0"/>
              </a:rPr>
              <a:t>kurum ağına güvenli erişim sağlanması için SSL VPN hizmeti kuralları optimize edildi</a:t>
            </a:r>
            <a:r>
              <a:rPr lang="tr-TR" dirty="0" smtClean="0">
                <a:latin typeface="Arial" pitchFamily="34" charset="0"/>
                <a:cs typeface="Arial" pitchFamily="34" charset="0"/>
              </a:rPr>
              <a:t>.</a:t>
            </a:r>
          </a:p>
          <a:p>
            <a:endParaRPr lang="tr-TR" dirty="0">
              <a:latin typeface="Arial" pitchFamily="34" charset="0"/>
              <a:cs typeface="Arial" pitchFamily="34" charset="0"/>
            </a:endParaRPr>
          </a:p>
          <a:p>
            <a:r>
              <a:rPr lang="tr-TR" dirty="0" err="1">
                <a:latin typeface="Arial" pitchFamily="34" charset="0"/>
                <a:cs typeface="Arial" pitchFamily="34" charset="0"/>
              </a:rPr>
              <a:t>Palo</a:t>
            </a:r>
            <a:r>
              <a:rPr lang="tr-TR" dirty="0">
                <a:latin typeface="Arial" pitchFamily="34" charset="0"/>
                <a:cs typeface="Arial" pitchFamily="34" charset="0"/>
              </a:rPr>
              <a:t> Alto cihazının güncellemeleri yapıldı</a:t>
            </a:r>
            <a:r>
              <a:rPr lang="tr-TR" dirty="0" smtClean="0">
                <a:latin typeface="Arial" pitchFamily="34" charset="0"/>
                <a:cs typeface="Arial" pitchFamily="34" charset="0"/>
              </a:rPr>
              <a:t>.</a:t>
            </a:r>
          </a:p>
          <a:p>
            <a:endParaRPr lang="tr-TR" dirty="0">
              <a:latin typeface="Arial" pitchFamily="34" charset="0"/>
              <a:cs typeface="Arial" pitchFamily="34" charset="0"/>
            </a:endParaRPr>
          </a:p>
          <a:p>
            <a:r>
              <a:rPr lang="tr-TR" dirty="0">
                <a:latin typeface="Arial" pitchFamily="34" charset="0"/>
                <a:cs typeface="Arial" pitchFamily="34" charset="0"/>
              </a:rPr>
              <a:t>Ağ ve Cihaz Analizi için kurulan açık kaynak kodlu yazılıma cihazlar tanımlandı</a:t>
            </a:r>
            <a:r>
              <a:rPr lang="tr-TR" dirty="0" smtClean="0">
                <a:latin typeface="Arial" pitchFamily="34" charset="0"/>
                <a:cs typeface="Arial" pitchFamily="34" charset="0"/>
              </a:rPr>
              <a:t>.</a:t>
            </a:r>
          </a:p>
          <a:p>
            <a:endParaRPr lang="tr-TR" dirty="0">
              <a:latin typeface="Arial" pitchFamily="34" charset="0"/>
              <a:cs typeface="Arial" pitchFamily="34" charset="0"/>
            </a:endParaRPr>
          </a:p>
          <a:p>
            <a:endParaRPr lang="tr-TR" dirty="0">
              <a:latin typeface="Arial" pitchFamily="34" charset="0"/>
              <a:cs typeface="Arial" pitchFamily="34" charset="0"/>
            </a:endParaRP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12</a:t>
            </a:fld>
            <a:endParaRPr lang="tr-TR"/>
          </a:p>
        </p:txBody>
      </p:sp>
    </p:spTree>
    <p:extLst>
      <p:ext uri="{BB962C8B-B14F-4D97-AF65-F5344CB8AC3E}">
        <p14:creationId xmlns:p14="http://schemas.microsoft.com/office/powerpoint/2010/main" val="195956211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472608"/>
          </a:xfrm>
        </p:spPr>
        <p:txBody>
          <a:bodyPr>
            <a:normAutofit/>
          </a:bodyPr>
          <a:lstStyle/>
          <a:p>
            <a:r>
              <a:rPr lang="tr-TR" sz="2800" dirty="0" smtClean="0">
                <a:latin typeface="Arial" pitchFamily="34" charset="0"/>
                <a:cs typeface="Arial" pitchFamily="34" charset="0"/>
              </a:rPr>
              <a:t>Yedekleme </a:t>
            </a:r>
            <a:r>
              <a:rPr lang="tr-TR" sz="2800" dirty="0">
                <a:latin typeface="Arial" pitchFamily="34" charset="0"/>
                <a:cs typeface="Arial" pitchFamily="34" charset="0"/>
              </a:rPr>
              <a:t>ünitesi kontrolleri yapıldı</a:t>
            </a:r>
            <a:r>
              <a:rPr lang="tr-TR" sz="2800" dirty="0" smtClean="0">
                <a:latin typeface="Arial" pitchFamily="34" charset="0"/>
                <a:cs typeface="Arial" pitchFamily="34" charset="0"/>
              </a:rPr>
              <a:t>.</a:t>
            </a:r>
          </a:p>
          <a:p>
            <a:pPr marL="0" indent="0">
              <a:buNone/>
            </a:pPr>
            <a:endParaRPr lang="tr-TR" sz="2800" dirty="0">
              <a:latin typeface="Arial" pitchFamily="34" charset="0"/>
              <a:cs typeface="Arial" pitchFamily="34" charset="0"/>
            </a:endParaRPr>
          </a:p>
          <a:p>
            <a:r>
              <a:rPr lang="tr-TR" sz="2800" dirty="0">
                <a:latin typeface="Arial" pitchFamily="34" charset="0"/>
                <a:cs typeface="Arial" pitchFamily="34" charset="0"/>
              </a:rPr>
              <a:t>Sunuculardaki Güvenlik açıkları ile ilgili çalışmalar yapıldı</a:t>
            </a:r>
            <a:r>
              <a:rPr lang="tr-TR" sz="2800" dirty="0" smtClean="0">
                <a:latin typeface="Arial" pitchFamily="34" charset="0"/>
                <a:cs typeface="Arial" pitchFamily="34" charset="0"/>
              </a:rPr>
              <a:t>.</a:t>
            </a:r>
          </a:p>
          <a:p>
            <a:endParaRPr lang="tr-TR" sz="2800" dirty="0">
              <a:latin typeface="Arial" pitchFamily="34" charset="0"/>
              <a:cs typeface="Arial" pitchFamily="34" charset="0"/>
            </a:endParaRPr>
          </a:p>
          <a:p>
            <a:r>
              <a:rPr lang="tr-TR" sz="2800" dirty="0" smtClean="0">
                <a:latin typeface="Arial" pitchFamily="34" charset="0"/>
                <a:cs typeface="Arial" pitchFamily="34" charset="0"/>
              </a:rPr>
              <a:t>Bazı Sunuculara Yeni işletim sistemi kurularak daha güncel olması sağlandı.</a:t>
            </a:r>
          </a:p>
        </p:txBody>
      </p:sp>
      <p:sp>
        <p:nvSpPr>
          <p:cNvPr id="4" name="Title 1"/>
          <p:cNvSpPr>
            <a:spLocks noGrp="1"/>
          </p:cNvSpPr>
          <p:nvPr>
            <p:ph type="title"/>
          </p:nvPr>
        </p:nvSpPr>
        <p:spPr>
          <a:xfrm>
            <a:off x="467544" y="180467"/>
            <a:ext cx="8229600" cy="800261"/>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13</a:t>
            </a:fld>
            <a:endParaRPr lang="tr-TR"/>
          </a:p>
        </p:txBody>
      </p:sp>
    </p:spTree>
    <p:extLst>
      <p:ext uri="{BB962C8B-B14F-4D97-AF65-F5344CB8AC3E}">
        <p14:creationId xmlns:p14="http://schemas.microsoft.com/office/powerpoint/2010/main" val="252421584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472608"/>
          </a:xfrm>
        </p:spPr>
        <p:txBody>
          <a:bodyPr>
            <a:normAutofit/>
          </a:bodyPr>
          <a:lstStyle/>
          <a:p>
            <a:pPr marL="0" indent="0">
              <a:buNone/>
            </a:pPr>
            <a:endParaRPr lang="tr-TR" sz="2800" dirty="0">
              <a:latin typeface="Arial" pitchFamily="34" charset="0"/>
              <a:cs typeface="Arial" pitchFamily="34" charset="0"/>
            </a:endParaRPr>
          </a:p>
          <a:p>
            <a:r>
              <a:rPr lang="tr-TR" sz="2800" dirty="0">
                <a:latin typeface="Arial" pitchFamily="34" charset="0"/>
                <a:cs typeface="Arial" pitchFamily="34" charset="0"/>
              </a:rPr>
              <a:t>Araç tanıma sistemindeki sıkıntılar giderildi. Gerekli güncellemeler </a:t>
            </a:r>
            <a:r>
              <a:rPr lang="tr-TR" sz="2800" dirty="0" smtClean="0">
                <a:latin typeface="Arial" pitchFamily="34" charset="0"/>
                <a:cs typeface="Arial" pitchFamily="34" charset="0"/>
              </a:rPr>
              <a:t>yapıldı.</a:t>
            </a:r>
          </a:p>
          <a:p>
            <a:endParaRPr lang="tr-TR" sz="2800" dirty="0" smtClean="0">
              <a:latin typeface="Arial" pitchFamily="34" charset="0"/>
              <a:cs typeface="Arial" pitchFamily="34" charset="0"/>
            </a:endParaRPr>
          </a:p>
          <a:p>
            <a:r>
              <a:rPr lang="tr-TR" sz="2800" dirty="0">
                <a:latin typeface="Arial" pitchFamily="34" charset="0"/>
                <a:cs typeface="Arial" pitchFamily="34" charset="0"/>
              </a:rPr>
              <a:t>Kampüs kart yazılımdaki sıkıntılar ile ilgili çalışma ve güncellemeler yapıldı</a:t>
            </a:r>
            <a:r>
              <a:rPr lang="tr-TR" sz="2800" dirty="0" smtClean="0">
                <a:latin typeface="Arial" pitchFamily="34" charset="0"/>
                <a:cs typeface="Arial" pitchFamily="34" charset="0"/>
              </a:rPr>
              <a:t>.</a:t>
            </a:r>
          </a:p>
          <a:p>
            <a:endParaRPr lang="tr-TR" sz="2800" dirty="0">
              <a:latin typeface="Arial" pitchFamily="34" charset="0"/>
              <a:cs typeface="Arial" pitchFamily="34" charset="0"/>
            </a:endParaRPr>
          </a:p>
          <a:p>
            <a:r>
              <a:rPr lang="tr-TR" sz="2800" dirty="0">
                <a:latin typeface="Arial" pitchFamily="34" charset="0"/>
                <a:cs typeface="Arial" pitchFamily="34" charset="0"/>
              </a:rPr>
              <a:t>Yaklaşık 3000 öğrenci ve 1000 personele destek verildi.</a:t>
            </a:r>
          </a:p>
          <a:p>
            <a:pPr marL="0" indent="0">
              <a:buNone/>
            </a:pPr>
            <a:endParaRPr lang="tr-TR" sz="2800" dirty="0" smtClean="0">
              <a:latin typeface="Arial" pitchFamily="34" charset="0"/>
              <a:cs typeface="Arial" pitchFamily="34" charset="0"/>
            </a:endParaRPr>
          </a:p>
          <a:p>
            <a:endParaRPr lang="tr-TR" sz="2800" dirty="0">
              <a:latin typeface="Arial" pitchFamily="34" charset="0"/>
              <a:cs typeface="Arial" pitchFamily="34" charset="0"/>
            </a:endParaRPr>
          </a:p>
        </p:txBody>
      </p:sp>
      <p:sp>
        <p:nvSpPr>
          <p:cNvPr id="4" name="Title 1"/>
          <p:cNvSpPr>
            <a:spLocks noGrp="1"/>
          </p:cNvSpPr>
          <p:nvPr>
            <p:ph type="title"/>
          </p:nvPr>
        </p:nvSpPr>
        <p:spPr>
          <a:xfrm>
            <a:off x="467544" y="180467"/>
            <a:ext cx="8229600" cy="800261"/>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14</a:t>
            </a:fld>
            <a:endParaRPr lang="tr-TR"/>
          </a:p>
        </p:txBody>
      </p:sp>
    </p:spTree>
    <p:extLst>
      <p:ext uri="{BB962C8B-B14F-4D97-AF65-F5344CB8AC3E}">
        <p14:creationId xmlns:p14="http://schemas.microsoft.com/office/powerpoint/2010/main" val="407200645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r>
              <a:rPr lang="tr-TR" sz="2800" dirty="0" smtClean="0">
                <a:latin typeface="Arial" pitchFamily="34" charset="0"/>
                <a:cs typeface="Arial" pitchFamily="34" charset="0"/>
              </a:rPr>
              <a:t>Personel </a:t>
            </a:r>
            <a:r>
              <a:rPr lang="tr-TR" sz="2800" dirty="0">
                <a:latin typeface="Arial" pitchFamily="34" charset="0"/>
                <a:cs typeface="Arial" pitchFamily="34" charset="0"/>
              </a:rPr>
              <a:t>ve öğrencilerin kendi internet kullanıcı adlarını otomatik almaları sağlayan otomasyon ile ilgili düzenlemeler yapıldı</a:t>
            </a:r>
            <a:r>
              <a:rPr lang="tr-TR" sz="2800" dirty="0" smtClean="0">
                <a:latin typeface="Arial" pitchFamily="34" charset="0"/>
                <a:cs typeface="Arial" pitchFamily="34" charset="0"/>
              </a:rPr>
              <a:t>.</a:t>
            </a:r>
          </a:p>
          <a:p>
            <a:endParaRPr lang="tr-TR" sz="2800" dirty="0">
              <a:latin typeface="Arial" pitchFamily="34" charset="0"/>
              <a:cs typeface="Arial" pitchFamily="34" charset="0"/>
            </a:endParaRPr>
          </a:p>
          <a:p>
            <a:r>
              <a:rPr lang="tr-TR" sz="2800" dirty="0">
                <a:latin typeface="Arial" pitchFamily="34" charset="0"/>
                <a:cs typeface="Arial" pitchFamily="34" charset="0"/>
              </a:rPr>
              <a:t>Misafirler için </a:t>
            </a:r>
            <a:r>
              <a:rPr lang="tr-TR" sz="2800" dirty="0" err="1">
                <a:latin typeface="Arial" pitchFamily="34" charset="0"/>
                <a:cs typeface="Arial" pitchFamily="34" charset="0"/>
              </a:rPr>
              <a:t>Wi</a:t>
            </a:r>
            <a:r>
              <a:rPr lang="tr-TR" sz="2800" dirty="0">
                <a:latin typeface="Arial" pitchFamily="34" charset="0"/>
                <a:cs typeface="Arial" pitchFamily="34" charset="0"/>
              </a:rPr>
              <a:t>-fi misafir karşılama ekranı düzenlemeleri yapıldı</a:t>
            </a:r>
            <a:r>
              <a:rPr lang="tr-TR" sz="2800" dirty="0" smtClean="0">
                <a:latin typeface="Arial" pitchFamily="34" charset="0"/>
                <a:cs typeface="Arial" pitchFamily="34" charset="0"/>
              </a:rPr>
              <a:t>.</a:t>
            </a:r>
          </a:p>
          <a:p>
            <a:endParaRPr lang="tr-TR" sz="2800" dirty="0">
              <a:latin typeface="Arial" pitchFamily="34" charset="0"/>
              <a:cs typeface="Arial" pitchFamily="34" charset="0"/>
            </a:endParaRPr>
          </a:p>
          <a:p>
            <a:r>
              <a:rPr lang="tr-TR" sz="2800" dirty="0" err="1">
                <a:latin typeface="Arial" pitchFamily="34" charset="0"/>
                <a:cs typeface="Arial" pitchFamily="34" charset="0"/>
              </a:rPr>
              <a:t>Eduroam</a:t>
            </a:r>
            <a:r>
              <a:rPr lang="tr-TR" sz="2800" dirty="0">
                <a:latin typeface="Arial" pitchFamily="34" charset="0"/>
                <a:cs typeface="Arial" pitchFamily="34" charset="0"/>
              </a:rPr>
              <a:t> </a:t>
            </a:r>
            <a:r>
              <a:rPr lang="tr-TR" sz="2800" dirty="0" err="1">
                <a:latin typeface="Arial" pitchFamily="34" charset="0"/>
                <a:cs typeface="Arial" pitchFamily="34" charset="0"/>
              </a:rPr>
              <a:t>yayınıdaki</a:t>
            </a:r>
            <a:r>
              <a:rPr lang="tr-TR" sz="2800" dirty="0">
                <a:latin typeface="Arial" pitchFamily="34" charset="0"/>
                <a:cs typeface="Arial" pitchFamily="34" charset="0"/>
              </a:rPr>
              <a:t> kesintiler giderildi.</a:t>
            </a: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15</a:t>
            </a:fld>
            <a:endParaRPr lang="tr-TR"/>
          </a:p>
        </p:txBody>
      </p:sp>
    </p:spTree>
    <p:extLst>
      <p:ext uri="{BB962C8B-B14F-4D97-AF65-F5344CB8AC3E}">
        <p14:creationId xmlns:p14="http://schemas.microsoft.com/office/powerpoint/2010/main" val="351362176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398786"/>
            <a:ext cx="8229600" cy="4766518"/>
          </a:xfrm>
        </p:spPr>
        <p:txBody>
          <a:bodyPr>
            <a:normAutofit/>
          </a:bodyPr>
          <a:lstStyle/>
          <a:p>
            <a:r>
              <a:rPr lang="tr-TR" sz="2800" dirty="0">
                <a:latin typeface="Arial" pitchFamily="34" charset="0"/>
                <a:cs typeface="Arial" pitchFamily="34" charset="0"/>
              </a:rPr>
              <a:t>Yeni gelen Personel ve öğrencilerin turnike ve </a:t>
            </a:r>
            <a:r>
              <a:rPr lang="tr-TR" sz="2800" dirty="0" err="1">
                <a:latin typeface="Arial" pitchFamily="34" charset="0"/>
                <a:cs typeface="Arial" pitchFamily="34" charset="0"/>
              </a:rPr>
              <a:t>kioskları</a:t>
            </a:r>
            <a:r>
              <a:rPr lang="tr-TR" sz="2800" dirty="0">
                <a:latin typeface="Arial" pitchFamily="34" charset="0"/>
                <a:cs typeface="Arial" pitchFamily="34" charset="0"/>
              </a:rPr>
              <a:t> kullanabilmeleri için kampüs kartlara gerekli tanımlamalar yıl içerisinde gerçekleştirildi</a:t>
            </a:r>
            <a:r>
              <a:rPr lang="tr-TR" sz="2800" dirty="0" smtClean="0">
                <a:latin typeface="Arial" pitchFamily="34" charset="0"/>
                <a:cs typeface="Arial" pitchFamily="34" charset="0"/>
              </a:rPr>
              <a:t>.</a:t>
            </a:r>
          </a:p>
          <a:p>
            <a:endParaRPr lang="tr-TR" sz="2800" dirty="0">
              <a:latin typeface="Arial" pitchFamily="34" charset="0"/>
              <a:cs typeface="Arial" pitchFamily="34" charset="0"/>
            </a:endParaRPr>
          </a:p>
          <a:p>
            <a:r>
              <a:rPr lang="tr-TR" sz="2800" dirty="0">
                <a:latin typeface="Arial" pitchFamily="34" charset="0"/>
                <a:cs typeface="Arial" pitchFamily="34" charset="0"/>
              </a:rPr>
              <a:t> Kampüs kart sistemiyle ilişkili birimlerde bulunan personellerin bilgisayarlarına sistem tanıtılarak gerekli bilgi verildi. Sistem güncellemeleri yapıldı</a:t>
            </a:r>
            <a:r>
              <a:rPr lang="tr-TR" sz="2800" dirty="0" smtClean="0">
                <a:latin typeface="Arial" pitchFamily="34" charset="0"/>
                <a:cs typeface="Arial" pitchFamily="34" charset="0"/>
              </a:rPr>
              <a:t>.</a:t>
            </a:r>
          </a:p>
          <a:p>
            <a:r>
              <a:rPr lang="tr-TR" sz="2800" dirty="0" smtClean="0">
                <a:latin typeface="Arial" pitchFamily="34" charset="0"/>
                <a:cs typeface="Arial" pitchFamily="34" charset="0"/>
              </a:rPr>
              <a:t> </a:t>
            </a:r>
            <a:endParaRPr lang="tr-TR" sz="2800" dirty="0">
              <a:latin typeface="Arial" pitchFamily="34" charset="0"/>
              <a:cs typeface="Arial" pitchFamily="34" charset="0"/>
            </a:endParaRPr>
          </a:p>
          <a:p>
            <a:r>
              <a:rPr lang="tr-TR" sz="2800" dirty="0">
                <a:latin typeface="Arial" pitchFamily="34" charset="0"/>
                <a:cs typeface="Arial" pitchFamily="34" charset="0"/>
              </a:rPr>
              <a:t>E-posta talebinde bulunan idari ve akademik personellere kurum E-mail tanımlamaları yapıldı</a:t>
            </a:r>
            <a:r>
              <a:rPr lang="tr-TR" sz="2800" dirty="0" smtClean="0">
                <a:latin typeface="Arial" pitchFamily="34" charset="0"/>
                <a:cs typeface="Arial" pitchFamily="34" charset="0"/>
              </a:rPr>
              <a:t>.</a:t>
            </a:r>
            <a:endParaRPr lang="tr-TR" sz="2800" dirty="0">
              <a:latin typeface="Arial" pitchFamily="34" charset="0"/>
              <a:cs typeface="Arial" pitchFamily="34" charset="0"/>
            </a:endParaRP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16</a:t>
            </a:fld>
            <a:endParaRPr lang="tr-TR"/>
          </a:p>
        </p:txBody>
      </p:sp>
    </p:spTree>
    <p:extLst>
      <p:ext uri="{BB962C8B-B14F-4D97-AF65-F5344CB8AC3E}">
        <p14:creationId xmlns:p14="http://schemas.microsoft.com/office/powerpoint/2010/main" val="100594343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398786"/>
            <a:ext cx="8229600" cy="4766518"/>
          </a:xfrm>
        </p:spPr>
        <p:txBody>
          <a:bodyPr>
            <a:normAutofit/>
          </a:bodyPr>
          <a:lstStyle/>
          <a:p>
            <a:r>
              <a:rPr lang="tr-TR" sz="2800" dirty="0" smtClean="0">
                <a:latin typeface="Arial" pitchFamily="34" charset="0"/>
                <a:cs typeface="Arial" pitchFamily="34" charset="0"/>
              </a:rPr>
              <a:t>Araç </a:t>
            </a:r>
            <a:r>
              <a:rPr lang="tr-TR" sz="2800" dirty="0">
                <a:latin typeface="Arial" pitchFamily="34" charset="0"/>
                <a:cs typeface="Arial" pitchFamily="34" charset="0"/>
              </a:rPr>
              <a:t>tanıma sistemindeki sıkıntılar giderildi sağlıklı çalışır hale getirildi</a:t>
            </a:r>
            <a:r>
              <a:rPr lang="tr-TR" sz="2800" dirty="0" smtClean="0">
                <a:latin typeface="Arial" pitchFamily="34" charset="0"/>
                <a:cs typeface="Arial" pitchFamily="34" charset="0"/>
              </a:rPr>
              <a:t>.</a:t>
            </a:r>
          </a:p>
          <a:p>
            <a:endParaRPr lang="tr-TR" sz="2800" dirty="0">
              <a:latin typeface="Arial" pitchFamily="34" charset="0"/>
              <a:cs typeface="Arial" pitchFamily="34" charset="0"/>
            </a:endParaRPr>
          </a:p>
          <a:p>
            <a:r>
              <a:rPr lang="tr-TR" sz="2800" dirty="0">
                <a:latin typeface="Arial" pitchFamily="34" charset="0"/>
                <a:cs typeface="Arial" pitchFamily="34" charset="0"/>
              </a:rPr>
              <a:t>Yeni yemek ücretleri kartlı geçiş sistemine tanımlandı</a:t>
            </a:r>
            <a:r>
              <a:rPr lang="tr-TR" sz="2800" dirty="0" smtClean="0">
                <a:latin typeface="Arial" pitchFamily="34" charset="0"/>
                <a:cs typeface="Arial" pitchFamily="34" charset="0"/>
              </a:rPr>
              <a:t>.</a:t>
            </a:r>
          </a:p>
          <a:p>
            <a:endParaRPr lang="tr-TR" sz="2800" dirty="0">
              <a:latin typeface="Arial" pitchFamily="34" charset="0"/>
              <a:cs typeface="Arial" pitchFamily="34" charset="0"/>
            </a:endParaRPr>
          </a:p>
          <a:p>
            <a:r>
              <a:rPr lang="tr-TR" sz="2800" dirty="0">
                <a:latin typeface="Arial" pitchFamily="34" charset="0"/>
                <a:cs typeface="Arial" pitchFamily="34" charset="0"/>
              </a:rPr>
              <a:t>Personellerin ek göstergelerinde güncellemeler yapıldı.</a:t>
            </a:r>
            <a:endParaRPr lang="tr-TR" sz="2800" dirty="0">
              <a:latin typeface="Arial Narrow" pitchFamily="34" charset="0"/>
              <a:cs typeface="Times New Roman" pitchFamily="18" charset="0"/>
            </a:endParaRP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17</a:t>
            </a:fld>
            <a:endParaRPr lang="tr-TR"/>
          </a:p>
        </p:txBody>
      </p:sp>
    </p:spTree>
    <p:extLst>
      <p:ext uri="{BB962C8B-B14F-4D97-AF65-F5344CB8AC3E}">
        <p14:creationId xmlns:p14="http://schemas.microsoft.com/office/powerpoint/2010/main" val="76943272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33651"/>
          </a:xfrm>
        </p:spPr>
        <p:txBody>
          <a:bodyPr>
            <a:normAutofit/>
          </a:bodyPr>
          <a:lstStyle/>
          <a:p>
            <a:endParaRPr lang="tr-TR" sz="2800" dirty="0">
              <a:latin typeface="Arial" pitchFamily="34" charset="0"/>
              <a:cs typeface="Arial" pitchFamily="34" charset="0"/>
            </a:endParaRPr>
          </a:p>
          <a:p>
            <a:r>
              <a:rPr lang="tr-TR" sz="2800" dirty="0">
                <a:latin typeface="Arial" pitchFamily="34" charset="0"/>
                <a:cs typeface="Arial" pitchFamily="34" charset="0"/>
              </a:rPr>
              <a:t>E-posta ve </a:t>
            </a:r>
            <a:r>
              <a:rPr lang="tr-TR" sz="2800" dirty="0" err="1">
                <a:latin typeface="Arial" pitchFamily="34" charset="0"/>
                <a:cs typeface="Arial" pitchFamily="34" charset="0"/>
              </a:rPr>
              <a:t>Wi</a:t>
            </a:r>
            <a:r>
              <a:rPr lang="tr-TR" sz="2800" dirty="0">
                <a:latin typeface="Arial" pitchFamily="34" charset="0"/>
                <a:cs typeface="Arial" pitchFamily="34" charset="0"/>
              </a:rPr>
              <a:t>-Fi tanımlamalarını unutan kullanıcılara yıl içerisinde destek verildi</a:t>
            </a:r>
            <a:r>
              <a:rPr lang="tr-TR" sz="2800" dirty="0" smtClean="0">
                <a:latin typeface="Arial" pitchFamily="34" charset="0"/>
                <a:cs typeface="Arial" pitchFamily="34" charset="0"/>
              </a:rPr>
              <a:t>.</a:t>
            </a:r>
          </a:p>
          <a:p>
            <a:endParaRPr lang="tr-TR" sz="2800" dirty="0">
              <a:latin typeface="Arial" pitchFamily="34" charset="0"/>
              <a:cs typeface="Arial" pitchFamily="34" charset="0"/>
            </a:endParaRPr>
          </a:p>
          <a:p>
            <a:r>
              <a:rPr lang="tr-TR" sz="2800" dirty="0">
                <a:latin typeface="Arial" pitchFamily="34" charset="0"/>
                <a:cs typeface="Arial" pitchFamily="34" charset="0"/>
              </a:rPr>
              <a:t>Turnike ve </a:t>
            </a:r>
            <a:r>
              <a:rPr lang="tr-TR" sz="2800" dirty="0" err="1">
                <a:latin typeface="Arial" pitchFamily="34" charset="0"/>
                <a:cs typeface="Arial" pitchFamily="34" charset="0"/>
              </a:rPr>
              <a:t>Kiosk</a:t>
            </a:r>
            <a:r>
              <a:rPr lang="tr-TR" sz="2800" dirty="0">
                <a:latin typeface="Arial" pitchFamily="34" charset="0"/>
                <a:cs typeface="Arial" pitchFamily="34" charset="0"/>
              </a:rPr>
              <a:t> arızalandığı durumlarda sıkıntıların yaşanmaması için gerekli müdahaleler yapılarak en hızlı şekilde çözümlenmeye çalışıldı.</a:t>
            </a: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18</a:t>
            </a:fld>
            <a:endParaRPr lang="tr-TR"/>
          </a:p>
        </p:txBody>
      </p:sp>
    </p:spTree>
    <p:extLst>
      <p:ext uri="{BB962C8B-B14F-4D97-AF65-F5344CB8AC3E}">
        <p14:creationId xmlns:p14="http://schemas.microsoft.com/office/powerpoint/2010/main" val="309977448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fontScale="92500" lnSpcReduction="20000"/>
          </a:bodyPr>
          <a:lstStyle/>
          <a:p>
            <a:r>
              <a:rPr lang="tr-TR" sz="2800" dirty="0">
                <a:latin typeface="Arial" pitchFamily="34" charset="0"/>
                <a:cs typeface="Arial" pitchFamily="34" charset="0"/>
              </a:rPr>
              <a:t>Sistem odasındaki yedekleme ünitesinde arızalı hard diskler tespit edilerek değişimi yapıldı.</a:t>
            </a:r>
          </a:p>
          <a:p>
            <a:r>
              <a:rPr lang="tr-TR" sz="2800" dirty="0">
                <a:latin typeface="Arial" pitchFamily="34" charset="0"/>
                <a:cs typeface="Arial" pitchFamily="34" charset="0"/>
              </a:rPr>
              <a:t>Switch ve Access Point cihazlarından arızalı olanlar için alımı yapılan firmayla irtibata geçilerek garanti süresi içerisindeki cihazların yenisinin kazandırılması sağlandı</a:t>
            </a:r>
            <a:r>
              <a:rPr lang="tr-TR" sz="2800" dirty="0" smtClean="0">
                <a:latin typeface="Arial" pitchFamily="34" charset="0"/>
                <a:cs typeface="Arial" pitchFamily="34" charset="0"/>
              </a:rPr>
              <a:t>.</a:t>
            </a:r>
          </a:p>
          <a:p>
            <a:endParaRPr lang="tr-TR" sz="2800" dirty="0">
              <a:latin typeface="Arial" pitchFamily="34" charset="0"/>
              <a:cs typeface="Arial" pitchFamily="34" charset="0"/>
            </a:endParaRPr>
          </a:p>
          <a:p>
            <a:r>
              <a:rPr lang="tr-TR" sz="2800" dirty="0">
                <a:latin typeface="Arial" pitchFamily="34" charset="0"/>
                <a:cs typeface="Arial" pitchFamily="34" charset="0"/>
              </a:rPr>
              <a:t>Taşınır Kayıt ve Yönetim Sisteminde malzeme devri yapılması, malzeme devri alınması ve doğrudan temin usulüyle alımı yapılan malzemelerin sisteme tanıtılması yıl içerisinde gerçekleştirildi</a:t>
            </a:r>
            <a:r>
              <a:rPr lang="tr-TR" sz="2800" dirty="0" smtClean="0">
                <a:latin typeface="Arial" pitchFamily="34" charset="0"/>
                <a:cs typeface="Arial" pitchFamily="34" charset="0"/>
              </a:rPr>
              <a:t>.</a:t>
            </a:r>
          </a:p>
          <a:p>
            <a:endParaRPr lang="tr-TR" sz="2800" dirty="0">
              <a:latin typeface="Arial" pitchFamily="34" charset="0"/>
              <a:cs typeface="Arial" pitchFamily="34" charset="0"/>
            </a:endParaRPr>
          </a:p>
          <a:p>
            <a:r>
              <a:rPr lang="tr-TR" sz="2800" dirty="0" smtClean="0">
                <a:latin typeface="Arial" pitchFamily="34" charset="0"/>
                <a:cs typeface="Arial" pitchFamily="34" charset="0"/>
              </a:rPr>
              <a:t>.</a:t>
            </a:r>
            <a:endParaRPr lang="tr-TR" sz="2800" dirty="0">
              <a:latin typeface="Arial" pitchFamily="34" charset="0"/>
              <a:cs typeface="Arial" pitchFamily="34" charset="0"/>
            </a:endParaRP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19</a:t>
            </a:fld>
            <a:endParaRPr lang="tr-TR"/>
          </a:p>
        </p:txBody>
      </p:sp>
    </p:spTree>
    <p:extLst>
      <p:ext uri="{BB962C8B-B14F-4D97-AF65-F5344CB8AC3E}">
        <p14:creationId xmlns:p14="http://schemas.microsoft.com/office/powerpoint/2010/main" val="271106189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2162" y="40341"/>
            <a:ext cx="7884294" cy="940387"/>
          </a:xfrm>
        </p:spPr>
        <p:txBody>
          <a:bodyPr>
            <a:normAutofit/>
          </a:bodyPr>
          <a:lstStyle/>
          <a:p>
            <a:pPr algn="ctr"/>
            <a:r>
              <a:rPr lang="tr-TR" dirty="0">
                <a:latin typeface="Times New Roman" pitchFamily="18" charset="0"/>
                <a:cs typeface="Times New Roman" pitchFamily="18" charset="0"/>
              </a:rPr>
              <a:t>GENEL BİLGİLER</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179512" y="1052736"/>
            <a:ext cx="8784976" cy="5112568"/>
          </a:xfrm>
        </p:spPr>
        <p:txBody>
          <a:bodyPr>
            <a:noAutofit/>
          </a:bodyPr>
          <a:lstStyle/>
          <a:p>
            <a:pPr algn="just"/>
            <a:r>
              <a:rPr lang="tr-TR" sz="2800" dirty="0">
                <a:latin typeface="Arial" pitchFamily="34" charset="0"/>
                <a:cs typeface="Arial" pitchFamily="34" charset="0"/>
              </a:rPr>
              <a:t>Bilgi İşlem Daire Başkanlığı, bilgi sistem ve teknolojileri alanına giren her konuda Üniversitemizin Akademik ve İdari birimlerinin gereksinim duyduğu her türlü bilgisayar teknolojileri alt yapısı, donanım, yazılım, proje hizmetlerinin ve bunların uygulama çalışmalarının etkin ve verimli bir şekilde yürütülmesini sağlamak, en yeni teknolojilerin aranması, bulunması, uygulamaya konulması amacıyla Rektörlük bünyesinde kurulmuştur. </a:t>
            </a:r>
          </a:p>
          <a:p>
            <a:pPr marL="0" indent="0" algn="just">
              <a:buNone/>
            </a:pPr>
            <a:endParaRPr lang="tr-TR" sz="1800" dirty="0">
              <a:latin typeface="Arial Narrow" pitchFamily="34" charset="0"/>
              <a:cs typeface="Times New Roman" pitchFamily="18" charset="0"/>
            </a:endParaRPr>
          </a:p>
          <a:p>
            <a:pPr marL="0" indent="0" algn="just">
              <a:spcBef>
                <a:spcPts val="0"/>
              </a:spcBef>
              <a:buNone/>
            </a:pPr>
            <a:endParaRPr lang="en-US" sz="1600" dirty="0">
              <a:latin typeface="Arial Narrow" pitchFamily="34" charset="0"/>
              <a:cs typeface="Times New Roman" pitchFamily="18" charset="0"/>
            </a:endParaRPr>
          </a:p>
        </p:txBody>
      </p:sp>
      <p:sp>
        <p:nvSpPr>
          <p:cNvPr id="4" name="Slayt Numarası Yer Tutucusu 3"/>
          <p:cNvSpPr>
            <a:spLocks noGrp="1"/>
          </p:cNvSpPr>
          <p:nvPr>
            <p:ph type="sldNum" sz="quarter" idx="12"/>
          </p:nvPr>
        </p:nvSpPr>
        <p:spPr/>
        <p:txBody>
          <a:bodyPr/>
          <a:lstStyle/>
          <a:p>
            <a:fld id="{AC786528-2F04-457D-8FED-47AA3420C7EB}" type="slidenum">
              <a:rPr lang="tr-TR" smtClean="0"/>
              <a:pPr/>
              <a:t>2</a:t>
            </a:fld>
            <a:endParaRPr lang="tr-TR"/>
          </a:p>
        </p:txBody>
      </p:sp>
    </p:spTree>
    <p:extLst>
      <p:ext uri="{BB962C8B-B14F-4D97-AF65-F5344CB8AC3E}">
        <p14:creationId xmlns:p14="http://schemas.microsoft.com/office/powerpoint/2010/main" val="375452597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lnSpcReduction="10000"/>
          </a:bodyPr>
          <a:lstStyle/>
          <a:p>
            <a:r>
              <a:rPr lang="tr-TR" sz="2800" dirty="0" smtClean="0">
                <a:latin typeface="Arial" pitchFamily="34" charset="0"/>
                <a:cs typeface="Arial" pitchFamily="34" charset="0"/>
              </a:rPr>
              <a:t>Üniversiteler Buluşuyor zirvesine </a:t>
            </a:r>
            <a:r>
              <a:rPr lang="tr-TR" sz="2800" dirty="0">
                <a:latin typeface="Arial" pitchFamily="34" charset="0"/>
                <a:cs typeface="Arial" pitchFamily="34" charset="0"/>
              </a:rPr>
              <a:t>katılım sağlanarak yeni yapılacak olan geliştirmeler ile ilgili fikir edinildi</a:t>
            </a:r>
            <a:r>
              <a:rPr lang="tr-TR" sz="2800" dirty="0" smtClean="0">
                <a:latin typeface="Arial" pitchFamily="34" charset="0"/>
                <a:cs typeface="Arial" pitchFamily="34" charset="0"/>
              </a:rPr>
              <a:t>.</a:t>
            </a:r>
          </a:p>
          <a:p>
            <a:endParaRPr lang="tr-TR" sz="2800" dirty="0">
              <a:latin typeface="Arial" pitchFamily="34" charset="0"/>
              <a:cs typeface="Arial" pitchFamily="34" charset="0"/>
            </a:endParaRPr>
          </a:p>
          <a:p>
            <a:endParaRPr lang="tr-TR" sz="2800" dirty="0">
              <a:latin typeface="Arial" pitchFamily="34" charset="0"/>
              <a:cs typeface="Arial" pitchFamily="34" charset="0"/>
            </a:endParaRPr>
          </a:p>
          <a:p>
            <a:r>
              <a:rPr lang="tr-TR" sz="2800" dirty="0">
                <a:latin typeface="Arial" pitchFamily="34" charset="0"/>
                <a:cs typeface="Arial" pitchFamily="34" charset="0"/>
              </a:rPr>
              <a:t>Diğer birimlerin teknik personel olarak yetersiz kaldıkları durumda Teknik Şartname hazırlandı ve Muayene Kabul için gerekli destek verildi</a:t>
            </a:r>
            <a:r>
              <a:rPr lang="tr-TR" sz="2800" dirty="0" smtClean="0">
                <a:latin typeface="Arial" pitchFamily="34" charset="0"/>
                <a:cs typeface="Arial" pitchFamily="34" charset="0"/>
              </a:rPr>
              <a:t>.</a:t>
            </a:r>
          </a:p>
          <a:p>
            <a:endParaRPr lang="tr-TR" sz="2800" dirty="0">
              <a:latin typeface="Arial" pitchFamily="34" charset="0"/>
              <a:cs typeface="Arial" pitchFamily="34" charset="0"/>
            </a:endParaRPr>
          </a:p>
          <a:p>
            <a:r>
              <a:rPr lang="tr-TR" sz="2800" dirty="0">
                <a:latin typeface="Arial" pitchFamily="34" charset="0"/>
                <a:cs typeface="Arial" pitchFamily="34" charset="0"/>
              </a:rPr>
              <a:t>Gerçekleştirme görevlisi olarak maaş ve ödemelerin tetkiki yapılarak onaylandı.</a:t>
            </a: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20</a:t>
            </a:fld>
            <a:endParaRPr lang="tr-TR"/>
          </a:p>
        </p:txBody>
      </p:sp>
    </p:spTree>
    <p:extLst>
      <p:ext uri="{BB962C8B-B14F-4D97-AF65-F5344CB8AC3E}">
        <p14:creationId xmlns:p14="http://schemas.microsoft.com/office/powerpoint/2010/main" val="169857087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484784"/>
            <a:ext cx="8229600" cy="4853136"/>
          </a:xfrm>
        </p:spPr>
        <p:txBody>
          <a:bodyPr>
            <a:normAutofit lnSpcReduction="10000"/>
          </a:bodyPr>
          <a:lstStyle/>
          <a:p>
            <a:pPr lvl="0"/>
            <a:r>
              <a:rPr lang="tr-TR" sz="2800" dirty="0">
                <a:latin typeface="Arial" pitchFamily="34" charset="0"/>
                <a:cs typeface="Arial" pitchFamily="34" charset="0"/>
              </a:rPr>
              <a:t>Rektörlük ara geçişlerine kart okuyucuların yetki değişikleri tanımlandı</a:t>
            </a:r>
            <a:r>
              <a:rPr lang="tr-TR" sz="2800" dirty="0" smtClean="0">
                <a:latin typeface="Arial" pitchFamily="34" charset="0"/>
                <a:cs typeface="Arial" pitchFamily="34" charset="0"/>
              </a:rPr>
              <a:t>.</a:t>
            </a:r>
          </a:p>
          <a:p>
            <a:pPr lvl="0"/>
            <a:r>
              <a:rPr lang="tr-TR" sz="2800" dirty="0" smtClean="0">
                <a:latin typeface="Arial" pitchFamily="34" charset="0"/>
                <a:cs typeface="Arial" pitchFamily="34" charset="0"/>
              </a:rPr>
              <a:t>Yeni </a:t>
            </a:r>
            <a:r>
              <a:rPr lang="tr-TR" sz="2800" dirty="0" err="1">
                <a:latin typeface="Arial" pitchFamily="34" charset="0"/>
                <a:cs typeface="Arial" pitchFamily="34" charset="0"/>
              </a:rPr>
              <a:t>subdomain</a:t>
            </a:r>
            <a:r>
              <a:rPr lang="tr-TR" sz="2800" dirty="0">
                <a:latin typeface="Arial" pitchFamily="34" charset="0"/>
                <a:cs typeface="Arial" pitchFamily="34" charset="0"/>
              </a:rPr>
              <a:t> ve CNAME tanımlamaları yapıldı</a:t>
            </a:r>
            <a:r>
              <a:rPr lang="tr-TR" sz="2800" dirty="0" smtClean="0">
                <a:latin typeface="Arial" pitchFamily="34" charset="0"/>
                <a:cs typeface="Arial" pitchFamily="34" charset="0"/>
              </a:rPr>
              <a:t>.</a:t>
            </a:r>
          </a:p>
          <a:p>
            <a:pPr lvl="0"/>
            <a:endParaRPr lang="tr-TR" sz="2800" dirty="0">
              <a:latin typeface="Arial" pitchFamily="34" charset="0"/>
              <a:cs typeface="Arial" pitchFamily="34" charset="0"/>
            </a:endParaRPr>
          </a:p>
          <a:p>
            <a:pPr lvl="0"/>
            <a:endParaRPr lang="tr-TR" sz="2800" dirty="0">
              <a:latin typeface="Arial" pitchFamily="34" charset="0"/>
              <a:cs typeface="Arial" pitchFamily="34" charset="0"/>
            </a:endParaRPr>
          </a:p>
          <a:p>
            <a:pPr lvl="0"/>
            <a:r>
              <a:rPr lang="tr-TR" sz="2800" dirty="0">
                <a:latin typeface="Arial" pitchFamily="34" charset="0"/>
                <a:cs typeface="Arial" pitchFamily="34" charset="0"/>
              </a:rPr>
              <a:t>Yapılacak olan ihaleler ile ilgili danışman firmadan şartnameler temin edildi</a:t>
            </a:r>
            <a:r>
              <a:rPr lang="tr-TR" sz="2800" dirty="0" smtClean="0">
                <a:latin typeface="Arial" pitchFamily="34" charset="0"/>
                <a:cs typeface="Arial" pitchFamily="34" charset="0"/>
              </a:rPr>
              <a:t>.</a:t>
            </a:r>
          </a:p>
          <a:p>
            <a:pPr lvl="0"/>
            <a:endParaRPr lang="tr-TR" sz="2800" dirty="0" smtClean="0">
              <a:latin typeface="Arial" pitchFamily="34" charset="0"/>
              <a:cs typeface="Arial" pitchFamily="34" charset="0"/>
            </a:endParaRPr>
          </a:p>
          <a:p>
            <a:pPr lvl="0"/>
            <a:r>
              <a:rPr lang="tr-TR" sz="2800" dirty="0" smtClean="0">
                <a:latin typeface="Arial" pitchFamily="34" charset="0"/>
                <a:cs typeface="Arial" pitchFamily="34" charset="0"/>
              </a:rPr>
              <a:t>Kurumsal e-posta adresi çoklu güvenlik giriş yöntemine geçilerek güvenlik seviyesi arttırıldı.</a:t>
            </a:r>
          </a:p>
          <a:p>
            <a:pPr marL="0" lvl="0" indent="0">
              <a:buNone/>
            </a:pPr>
            <a:endParaRPr lang="tr-TR" sz="2800" dirty="0">
              <a:latin typeface="Arial" pitchFamily="34" charset="0"/>
              <a:cs typeface="Arial" pitchFamily="34" charset="0"/>
            </a:endParaRP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21</a:t>
            </a:fld>
            <a:endParaRPr lang="tr-TR"/>
          </a:p>
        </p:txBody>
      </p:sp>
    </p:spTree>
    <p:extLst>
      <p:ext uri="{BB962C8B-B14F-4D97-AF65-F5344CB8AC3E}">
        <p14:creationId xmlns:p14="http://schemas.microsoft.com/office/powerpoint/2010/main" val="172003762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AC786528-2F04-457D-8FED-47AA3420C7EB}" type="slidenum">
              <a:rPr lang="tr-TR" smtClean="0"/>
              <a:pPr/>
              <a:t>22</a:t>
            </a:fld>
            <a:endParaRPr lang="tr-TR"/>
          </a:p>
        </p:txBody>
      </p:sp>
      <p:sp>
        <p:nvSpPr>
          <p:cNvPr id="6" name="İçerik Yer Tutucusu 2"/>
          <p:cNvSpPr>
            <a:spLocks noGrp="1"/>
          </p:cNvSpPr>
          <p:nvPr>
            <p:ph idx="1"/>
          </p:nvPr>
        </p:nvSpPr>
        <p:spPr>
          <a:xfrm>
            <a:off x="323528" y="1628800"/>
            <a:ext cx="8229600" cy="4853136"/>
          </a:xfrm>
        </p:spPr>
        <p:txBody>
          <a:bodyPr>
            <a:normAutofit/>
          </a:bodyPr>
          <a:lstStyle/>
          <a:p>
            <a:r>
              <a:rPr lang="tr-TR" sz="2800" dirty="0" smtClean="0">
                <a:latin typeface="Arial" pitchFamily="34" charset="0"/>
                <a:cs typeface="Arial" pitchFamily="34" charset="0"/>
              </a:rPr>
              <a:t>Kurumsal </a:t>
            </a:r>
            <a:r>
              <a:rPr lang="tr-TR" sz="2800" dirty="0">
                <a:latin typeface="Arial" pitchFamily="34" charset="0"/>
                <a:cs typeface="Arial" pitchFamily="34" charset="0"/>
              </a:rPr>
              <a:t>e-posta adresi çoklu güvenlik giriş yöntemine geçilerek güvenlik seviyesi arttırıldı.</a:t>
            </a:r>
          </a:p>
          <a:p>
            <a:endParaRPr lang="tr-TR" sz="2800" dirty="0">
              <a:latin typeface="Arial" pitchFamily="34" charset="0"/>
              <a:cs typeface="Arial" pitchFamily="34" charset="0"/>
            </a:endParaRPr>
          </a:p>
          <a:p>
            <a:r>
              <a:rPr lang="tr-TR" sz="2800" dirty="0">
                <a:latin typeface="Arial" pitchFamily="34" charset="0"/>
                <a:cs typeface="Arial" pitchFamily="34" charset="0"/>
              </a:rPr>
              <a:t>Yıl içinde Kurum Personellerine ait </a:t>
            </a:r>
            <a:r>
              <a:rPr lang="tr-TR" sz="2800" dirty="0" smtClean="0">
                <a:latin typeface="Arial" pitchFamily="34" charset="0"/>
                <a:cs typeface="Arial" pitchFamily="34" charset="0"/>
              </a:rPr>
              <a:t>1100 </a:t>
            </a:r>
            <a:r>
              <a:rPr lang="tr-TR" sz="2800" dirty="0">
                <a:latin typeface="Arial" pitchFamily="34" charset="0"/>
                <a:cs typeface="Arial" pitchFamily="34" charset="0"/>
              </a:rPr>
              <a:t>adet yazıcı, telefon ve bilgisayar arızası giderildi</a:t>
            </a:r>
            <a:r>
              <a:rPr lang="tr-TR" sz="2800" dirty="0" smtClean="0">
                <a:latin typeface="Arial" pitchFamily="34" charset="0"/>
                <a:cs typeface="Arial" pitchFamily="34" charset="0"/>
              </a:rPr>
              <a:t>.</a:t>
            </a:r>
          </a:p>
          <a:p>
            <a:endParaRPr lang="tr-TR" sz="2800" dirty="0">
              <a:latin typeface="Arial" pitchFamily="34" charset="0"/>
              <a:cs typeface="Arial" pitchFamily="34" charset="0"/>
            </a:endParaRPr>
          </a:p>
          <a:p>
            <a:r>
              <a:rPr lang="tr-TR" sz="2800" dirty="0" smtClean="0">
                <a:latin typeface="Arial" pitchFamily="34" charset="0"/>
                <a:cs typeface="Arial" pitchFamily="34" charset="0"/>
              </a:rPr>
              <a:t>Yeni başlayan personel ve öğrencilerin e-posta talepleri alınıp gerekli tanımlama ve üyelikler gerçekleştirildi.</a:t>
            </a:r>
          </a:p>
          <a:p>
            <a:endParaRPr lang="tr-TR" sz="2800" dirty="0">
              <a:latin typeface="Arial" pitchFamily="34" charset="0"/>
              <a:cs typeface="Arial" pitchFamily="34" charset="0"/>
            </a:endParaRPr>
          </a:p>
          <a:p>
            <a:pPr marL="0" indent="0">
              <a:buNone/>
            </a:pPr>
            <a:endParaRPr lang="tr-TR" sz="2800" dirty="0">
              <a:latin typeface="Arial" pitchFamily="34" charset="0"/>
              <a:cs typeface="Arial" pitchFamily="34" charset="0"/>
            </a:endParaRPr>
          </a:p>
        </p:txBody>
      </p:sp>
      <p:sp>
        <p:nvSpPr>
          <p:cNvPr id="7" name="Dikdörtgen 6"/>
          <p:cNvSpPr/>
          <p:nvPr/>
        </p:nvSpPr>
        <p:spPr>
          <a:xfrm>
            <a:off x="2030707" y="908720"/>
            <a:ext cx="4463210" cy="646331"/>
          </a:xfrm>
          <a:prstGeom prst="rect">
            <a:avLst/>
          </a:prstGeom>
        </p:spPr>
        <p:txBody>
          <a:bodyPr wrap="none">
            <a:spAutoFit/>
          </a:bodyPr>
          <a:lstStyle/>
          <a:p>
            <a:pPr lvl="0" algn="ctr"/>
            <a:r>
              <a:rPr lang="tr-TR" sz="3600" b="1" dirty="0">
                <a:latin typeface="Calibri" pitchFamily="34" charset="0"/>
                <a:cs typeface="Calibri" pitchFamily="34" charset="0"/>
              </a:rPr>
              <a:t>YAPILAN FAALİYETLER </a:t>
            </a:r>
            <a:endParaRPr lang="tr-TR" sz="3600" b="1" dirty="0">
              <a:latin typeface="Arial" pitchFamily="34" charset="0"/>
              <a:cs typeface="Arial" pitchFamily="34" charset="0"/>
            </a:endParaRPr>
          </a:p>
        </p:txBody>
      </p:sp>
    </p:spTree>
    <p:extLst>
      <p:ext uri="{BB962C8B-B14F-4D97-AF65-F5344CB8AC3E}">
        <p14:creationId xmlns:p14="http://schemas.microsoft.com/office/powerpoint/2010/main" val="105046716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AC786528-2F04-457D-8FED-47AA3420C7EB}" type="slidenum">
              <a:rPr lang="tr-TR" smtClean="0"/>
              <a:pPr/>
              <a:t>23</a:t>
            </a:fld>
            <a:endParaRPr lang="tr-TR"/>
          </a:p>
        </p:txBody>
      </p:sp>
      <p:sp>
        <p:nvSpPr>
          <p:cNvPr id="6" name="İçerik Yer Tutucusu 2"/>
          <p:cNvSpPr>
            <a:spLocks noGrp="1"/>
          </p:cNvSpPr>
          <p:nvPr>
            <p:ph idx="1"/>
          </p:nvPr>
        </p:nvSpPr>
        <p:spPr>
          <a:xfrm>
            <a:off x="323528" y="1628800"/>
            <a:ext cx="8229600" cy="4853136"/>
          </a:xfrm>
        </p:spPr>
        <p:txBody>
          <a:bodyPr>
            <a:normAutofit/>
          </a:bodyPr>
          <a:lstStyle/>
          <a:p>
            <a:r>
              <a:rPr lang="tr-TR" sz="2800" dirty="0" smtClean="0">
                <a:latin typeface="Arial" pitchFamily="34" charset="0"/>
                <a:cs typeface="Arial" pitchFamily="34" charset="0"/>
              </a:rPr>
              <a:t>Kampüs içinde kamera , turnike ve bariyer arızaları giderildi.</a:t>
            </a:r>
          </a:p>
          <a:p>
            <a:endParaRPr lang="tr-TR" sz="2800" dirty="0">
              <a:latin typeface="Arial" pitchFamily="34" charset="0"/>
              <a:cs typeface="Arial" pitchFamily="34" charset="0"/>
            </a:endParaRPr>
          </a:p>
          <a:p>
            <a:r>
              <a:rPr lang="tr-TR" sz="2800" dirty="0" smtClean="0">
                <a:latin typeface="Arial" pitchFamily="34" charset="0"/>
                <a:cs typeface="Arial" pitchFamily="34" charset="0"/>
              </a:rPr>
              <a:t>İnternet , Ofis programları ve çeşitli bilişim alanlarında üniversite personellerine uzaktan destek sağlandı.</a:t>
            </a:r>
          </a:p>
          <a:p>
            <a:endParaRPr lang="tr-TR" sz="2800" dirty="0">
              <a:latin typeface="Arial" pitchFamily="34" charset="0"/>
              <a:cs typeface="Arial" pitchFamily="34" charset="0"/>
            </a:endParaRPr>
          </a:p>
          <a:p>
            <a:r>
              <a:rPr lang="tr-TR" sz="2800" dirty="0" smtClean="0">
                <a:latin typeface="Arial" pitchFamily="34" charset="0"/>
                <a:cs typeface="Arial" pitchFamily="34" charset="0"/>
              </a:rPr>
              <a:t>Birimimiz deposundaki malzemelerin tasnifi yapılıp yeni satın alınan Teknik Servis Programına tanıtıldı.</a:t>
            </a:r>
          </a:p>
          <a:p>
            <a:endParaRPr lang="tr-TR" sz="2800" dirty="0">
              <a:latin typeface="Arial" pitchFamily="34" charset="0"/>
              <a:cs typeface="Arial" pitchFamily="34" charset="0"/>
            </a:endParaRPr>
          </a:p>
          <a:p>
            <a:endParaRPr lang="tr-TR" sz="2800" dirty="0" smtClean="0">
              <a:latin typeface="Arial" pitchFamily="34" charset="0"/>
              <a:cs typeface="Arial" pitchFamily="34" charset="0"/>
            </a:endParaRPr>
          </a:p>
          <a:p>
            <a:endParaRPr lang="tr-TR" sz="2800" dirty="0">
              <a:latin typeface="Arial" pitchFamily="34" charset="0"/>
              <a:cs typeface="Arial" pitchFamily="34" charset="0"/>
            </a:endParaRPr>
          </a:p>
          <a:p>
            <a:pPr marL="0" indent="0">
              <a:buNone/>
            </a:pPr>
            <a:endParaRPr lang="tr-TR" sz="2800" dirty="0">
              <a:latin typeface="Arial" pitchFamily="34" charset="0"/>
              <a:cs typeface="Arial" pitchFamily="34" charset="0"/>
            </a:endParaRPr>
          </a:p>
        </p:txBody>
      </p:sp>
      <p:sp>
        <p:nvSpPr>
          <p:cNvPr id="7" name="Dikdörtgen 6"/>
          <p:cNvSpPr/>
          <p:nvPr/>
        </p:nvSpPr>
        <p:spPr>
          <a:xfrm>
            <a:off x="2030707" y="908720"/>
            <a:ext cx="4463210" cy="646331"/>
          </a:xfrm>
          <a:prstGeom prst="rect">
            <a:avLst/>
          </a:prstGeom>
        </p:spPr>
        <p:txBody>
          <a:bodyPr wrap="none">
            <a:spAutoFit/>
          </a:bodyPr>
          <a:lstStyle/>
          <a:p>
            <a:pPr lvl="0" algn="ctr"/>
            <a:r>
              <a:rPr lang="tr-TR" sz="3600" b="1" dirty="0">
                <a:latin typeface="Calibri" pitchFamily="34" charset="0"/>
                <a:cs typeface="Calibri" pitchFamily="34" charset="0"/>
              </a:rPr>
              <a:t>YAPILAN FAALİYETLER </a:t>
            </a:r>
            <a:endParaRPr lang="tr-TR" sz="3600" b="1" dirty="0">
              <a:latin typeface="Arial" pitchFamily="34" charset="0"/>
              <a:cs typeface="Arial" pitchFamily="34" charset="0"/>
            </a:endParaRPr>
          </a:p>
        </p:txBody>
      </p:sp>
    </p:spTree>
    <p:extLst>
      <p:ext uri="{BB962C8B-B14F-4D97-AF65-F5344CB8AC3E}">
        <p14:creationId xmlns:p14="http://schemas.microsoft.com/office/powerpoint/2010/main" val="301817318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556792"/>
            <a:ext cx="8229600" cy="4853136"/>
          </a:xfrm>
        </p:spPr>
        <p:txBody>
          <a:bodyPr>
            <a:normAutofit fontScale="25000" lnSpcReduction="20000"/>
          </a:bodyPr>
          <a:lstStyle/>
          <a:p>
            <a:pPr lvl="0" algn="just"/>
            <a:r>
              <a:rPr lang="tr-TR" sz="11200" dirty="0" smtClean="0">
                <a:latin typeface="Arial" pitchFamily="34" charset="0"/>
                <a:cs typeface="Arial" pitchFamily="34" charset="0"/>
              </a:rPr>
              <a:t>Kurumumuza yeni gelen personellere EBYS üzerinden tanımlama yapıldı. Kullanıcı adları ve şifleri elden teslim edildi. EBYS kullanım alanları avantajları ve kullanım zorunluluğu anlatıldı.</a:t>
            </a:r>
            <a:endParaRPr lang="tr-TR" sz="11200" dirty="0">
              <a:latin typeface="Arial" pitchFamily="34" charset="0"/>
              <a:cs typeface="Arial" pitchFamily="34" charset="0"/>
            </a:endParaRPr>
          </a:p>
          <a:p>
            <a:pPr marL="0" lvl="0" indent="0" algn="just">
              <a:buNone/>
            </a:pPr>
            <a:endParaRPr lang="tr-TR" sz="11200" dirty="0">
              <a:latin typeface="Arial" pitchFamily="34" charset="0"/>
              <a:cs typeface="Arial" pitchFamily="34" charset="0"/>
            </a:endParaRPr>
          </a:p>
          <a:p>
            <a:pPr lvl="0" algn="just"/>
            <a:r>
              <a:rPr lang="tr-TR" sz="11200" dirty="0" err="1">
                <a:latin typeface="Arial" pitchFamily="34" charset="0"/>
                <a:cs typeface="Arial" pitchFamily="34" charset="0"/>
              </a:rPr>
              <a:t>E_imzası</a:t>
            </a:r>
            <a:r>
              <a:rPr lang="tr-TR" sz="11200" dirty="0">
                <a:latin typeface="Arial" pitchFamily="34" charset="0"/>
                <a:cs typeface="Arial" pitchFamily="34" charset="0"/>
              </a:rPr>
              <a:t> olmayan veya </a:t>
            </a:r>
            <a:r>
              <a:rPr lang="tr-TR" sz="11200" dirty="0" err="1">
                <a:latin typeface="Arial" pitchFamily="34" charset="0"/>
                <a:cs typeface="Arial" pitchFamily="34" charset="0"/>
              </a:rPr>
              <a:t>E_imza</a:t>
            </a:r>
            <a:r>
              <a:rPr lang="tr-TR" sz="11200" dirty="0">
                <a:latin typeface="Arial" pitchFamily="34" charset="0"/>
                <a:cs typeface="Arial" pitchFamily="34" charset="0"/>
              </a:rPr>
              <a:t> kullanım süresi bitmek üzere olan </a:t>
            </a:r>
            <a:r>
              <a:rPr lang="tr-TR" sz="11200" dirty="0" smtClean="0">
                <a:latin typeface="Arial" pitchFamily="34" charset="0"/>
                <a:cs typeface="Arial" pitchFamily="34" charset="0"/>
              </a:rPr>
              <a:t> 95 Personele Elektronik imza Alındı. 50 Tane Personele </a:t>
            </a:r>
            <a:r>
              <a:rPr lang="tr-TR" sz="11200" dirty="0" err="1" smtClean="0">
                <a:latin typeface="Arial" pitchFamily="34" charset="0"/>
                <a:cs typeface="Arial" pitchFamily="34" charset="0"/>
              </a:rPr>
              <a:t>Minikart</a:t>
            </a:r>
            <a:r>
              <a:rPr lang="tr-TR" sz="11200" dirty="0" smtClean="0">
                <a:latin typeface="Arial" pitchFamily="34" charset="0"/>
                <a:cs typeface="Arial" pitchFamily="34" charset="0"/>
              </a:rPr>
              <a:t> okuyucu alındı.</a:t>
            </a:r>
          </a:p>
          <a:p>
            <a:pPr lvl="0" algn="just"/>
            <a:endParaRPr lang="tr-TR" sz="11200" dirty="0">
              <a:latin typeface="Arial" pitchFamily="34" charset="0"/>
              <a:cs typeface="Arial" pitchFamily="34" charset="0"/>
            </a:endParaRPr>
          </a:p>
          <a:p>
            <a:pPr lvl="0" algn="just"/>
            <a:r>
              <a:rPr lang="tr-TR" sz="11200" dirty="0" err="1">
                <a:latin typeface="Arial" pitchFamily="34" charset="0"/>
                <a:cs typeface="Arial" pitchFamily="34" charset="0"/>
              </a:rPr>
              <a:t>Ebys</a:t>
            </a:r>
            <a:r>
              <a:rPr lang="tr-TR" sz="11200" dirty="0">
                <a:latin typeface="Arial" pitchFamily="34" charset="0"/>
                <a:cs typeface="Arial" pitchFamily="34" charset="0"/>
              </a:rPr>
              <a:t> veya </a:t>
            </a:r>
            <a:r>
              <a:rPr lang="tr-TR" sz="11200" dirty="0" err="1">
                <a:latin typeface="Arial" pitchFamily="34" charset="0"/>
                <a:cs typeface="Arial" pitchFamily="34" charset="0"/>
              </a:rPr>
              <a:t>E_imza</a:t>
            </a:r>
            <a:r>
              <a:rPr lang="tr-TR" sz="11200" dirty="0">
                <a:latin typeface="Arial" pitchFamily="34" charset="0"/>
                <a:cs typeface="Arial" pitchFamily="34" charset="0"/>
              </a:rPr>
              <a:t> kart şifresini unutan  ya da şifresini </a:t>
            </a:r>
            <a:r>
              <a:rPr lang="tr-TR" sz="11200" dirty="0" err="1">
                <a:latin typeface="Arial" pitchFamily="34" charset="0"/>
                <a:cs typeface="Arial" pitchFamily="34" charset="0"/>
              </a:rPr>
              <a:t>kitleyen</a:t>
            </a:r>
            <a:r>
              <a:rPr lang="tr-TR" sz="11200" dirty="0">
                <a:latin typeface="Arial" pitchFamily="34" charset="0"/>
                <a:cs typeface="Arial" pitchFamily="34" charset="0"/>
              </a:rPr>
              <a:t> kullanıcıların </a:t>
            </a:r>
            <a:r>
              <a:rPr lang="tr-TR" sz="11200" dirty="0" err="1">
                <a:latin typeface="Arial" pitchFamily="34" charset="0"/>
                <a:cs typeface="Arial" pitchFamily="34" charset="0"/>
              </a:rPr>
              <a:t>pin</a:t>
            </a:r>
            <a:r>
              <a:rPr lang="tr-TR" sz="11200" dirty="0">
                <a:latin typeface="Arial" pitchFamily="34" charset="0"/>
                <a:cs typeface="Arial" pitchFamily="34" charset="0"/>
              </a:rPr>
              <a:t> açma , karta ve sisteme tekrar erişim şartları sağlandı</a:t>
            </a:r>
            <a:r>
              <a:rPr lang="tr-TR" sz="11200" dirty="0" smtClean="0">
                <a:latin typeface="Arial" pitchFamily="34" charset="0"/>
                <a:cs typeface="Arial" pitchFamily="34" charset="0"/>
              </a:rPr>
              <a:t>. </a:t>
            </a:r>
          </a:p>
          <a:p>
            <a:pPr lvl="0" algn="just"/>
            <a:endParaRPr lang="tr-TR" sz="11200" dirty="0">
              <a:latin typeface="Arial" pitchFamily="34" charset="0"/>
              <a:cs typeface="Arial" pitchFamily="34" charset="0"/>
            </a:endParaRPr>
          </a:p>
          <a:p>
            <a:pPr lvl="0" algn="just"/>
            <a:endParaRPr lang="tr-TR" sz="11200" dirty="0">
              <a:latin typeface="Arial" pitchFamily="34" charset="0"/>
              <a:cs typeface="Arial" pitchFamily="34" charset="0"/>
            </a:endParaRPr>
          </a:p>
          <a:p>
            <a:pPr marL="0" lvl="0" indent="0">
              <a:buNone/>
            </a:pPr>
            <a:endParaRPr lang="tr-TR" sz="9600" dirty="0">
              <a:latin typeface="Arial Narrow" pitchFamily="34" charset="0"/>
              <a:cs typeface="Times New Roman" pitchFamily="18" charset="0"/>
            </a:endParaRPr>
          </a:p>
          <a:p>
            <a:pPr marL="0" lvl="0" indent="0">
              <a:buNone/>
            </a:pPr>
            <a:endParaRPr lang="tr-TR" sz="9600" dirty="0">
              <a:latin typeface="Arial Narrow" pitchFamily="34" charset="0"/>
              <a:cs typeface="Times New Roman" pitchFamily="18"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24</a:t>
            </a:fld>
            <a:endParaRPr lang="tr-TR"/>
          </a:p>
        </p:txBody>
      </p:sp>
    </p:spTree>
    <p:extLst>
      <p:ext uri="{BB962C8B-B14F-4D97-AF65-F5344CB8AC3E}">
        <p14:creationId xmlns:p14="http://schemas.microsoft.com/office/powerpoint/2010/main" val="119091789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700808"/>
            <a:ext cx="8229600" cy="4853136"/>
          </a:xfrm>
        </p:spPr>
        <p:txBody>
          <a:bodyPr>
            <a:normAutofit fontScale="25000" lnSpcReduction="20000"/>
          </a:bodyPr>
          <a:lstStyle/>
          <a:p>
            <a:pPr marL="0" lvl="0" indent="0">
              <a:buNone/>
            </a:pPr>
            <a:r>
              <a:rPr lang="tr-TR" sz="9600" dirty="0" smtClean="0">
                <a:latin typeface="Arial Narrow" pitchFamily="34" charset="0"/>
                <a:cs typeface="Times New Roman" pitchFamily="18" charset="0"/>
              </a:rPr>
              <a:t>Yardım dosyası hazırlanarak internet sitemize konuldu. EBYS kullanıcıları yardım dosyalarına bakarak karşılaştığı problemlere yönelik çözüm bulmaları amaçlandı.</a:t>
            </a:r>
          </a:p>
          <a:p>
            <a:pPr marL="0" lvl="0" indent="0">
              <a:buNone/>
            </a:pPr>
            <a:r>
              <a:rPr lang="tr-TR" sz="9600" dirty="0" smtClean="0">
                <a:latin typeface="Arial Narrow" pitchFamily="34" charset="0"/>
                <a:cs typeface="Times New Roman" pitchFamily="18" charset="0"/>
              </a:rPr>
              <a:t>.</a:t>
            </a:r>
            <a:r>
              <a:rPr lang="tr-TR" sz="9600" dirty="0" err="1" smtClean="0">
                <a:latin typeface="Arial Narrow" pitchFamily="34" charset="0"/>
                <a:cs typeface="Times New Roman" pitchFamily="18" charset="0"/>
              </a:rPr>
              <a:t>E_imza</a:t>
            </a:r>
            <a:r>
              <a:rPr lang="tr-TR" sz="9600" dirty="0" smtClean="0">
                <a:latin typeface="Arial Narrow" pitchFamily="34" charset="0"/>
                <a:cs typeface="Times New Roman" pitchFamily="18" charset="0"/>
              </a:rPr>
              <a:t> kullanım süreleri bitmek kullanıcıların durumları takip edilerek gerekli uyarılar yapıldı. Başvurular takip edildi ve kullanıcıların ne yapması gerektiği anlatıldı.</a:t>
            </a:r>
          </a:p>
          <a:p>
            <a:pPr marL="0" lvl="0" indent="0">
              <a:buNone/>
            </a:pPr>
            <a:r>
              <a:rPr lang="tr-TR" sz="9600" dirty="0" smtClean="0">
                <a:latin typeface="Arial Narrow" pitchFamily="34" charset="0"/>
                <a:cs typeface="Times New Roman" pitchFamily="18" charset="0"/>
              </a:rPr>
              <a:t> </a:t>
            </a:r>
          </a:p>
          <a:p>
            <a:pPr marL="0" lvl="0" indent="0">
              <a:buNone/>
            </a:pPr>
            <a:r>
              <a:rPr lang="tr-TR" sz="9600" dirty="0" smtClean="0">
                <a:latin typeface="Arial Narrow" pitchFamily="34" charset="0"/>
                <a:cs typeface="Times New Roman" pitchFamily="18" charset="0"/>
              </a:rPr>
              <a:t>Göreve yeni başlayan ve görev yeri değişen personellerin sisteme tanıtımı yapıldı. </a:t>
            </a:r>
          </a:p>
          <a:p>
            <a:pPr marL="0" lvl="0" indent="0">
              <a:buNone/>
            </a:pPr>
            <a:endParaRPr lang="tr-TR" sz="9600" dirty="0">
              <a:latin typeface="Arial Narrow" pitchFamily="34" charset="0"/>
              <a:cs typeface="Times New Roman" pitchFamily="18" charset="0"/>
            </a:endParaRPr>
          </a:p>
          <a:p>
            <a:pPr marL="0" lvl="0" indent="0">
              <a:buNone/>
            </a:pPr>
            <a:r>
              <a:rPr lang="tr-TR" sz="9600" dirty="0" smtClean="0">
                <a:latin typeface="Arial Narrow" pitchFamily="34" charset="0"/>
                <a:cs typeface="Times New Roman" pitchFamily="18" charset="0"/>
              </a:rPr>
              <a:t>Yeni açılan birimler sisteme entegre edildi ve yazışma kodları birim birim ayrılarak gerekli sayaçlar tanımlandı. </a:t>
            </a:r>
          </a:p>
          <a:p>
            <a:pPr marL="0" lvl="0" indent="0">
              <a:buNone/>
            </a:pPr>
            <a:endParaRPr lang="tr-TR" sz="9600" dirty="0">
              <a:latin typeface="Arial Narrow" pitchFamily="34" charset="0"/>
              <a:cs typeface="Times New Roman" pitchFamily="18" charset="0"/>
            </a:endParaRPr>
          </a:p>
          <a:p>
            <a:pPr marL="0" lvl="0" indent="0">
              <a:buNone/>
            </a:pPr>
            <a:r>
              <a:rPr lang="tr-TR" sz="9600" dirty="0" smtClean="0">
                <a:latin typeface="Arial Narrow" pitchFamily="34" charset="0"/>
                <a:cs typeface="Times New Roman" pitchFamily="18" charset="0"/>
              </a:rPr>
              <a:t>Yönetim Kurulu kararıyla birimler için tasarlanan logolar </a:t>
            </a:r>
            <a:r>
              <a:rPr lang="tr-TR" sz="9600" dirty="0" err="1" smtClean="0">
                <a:latin typeface="Arial Narrow" pitchFamily="34" charset="0"/>
                <a:cs typeface="Times New Roman" pitchFamily="18" charset="0"/>
              </a:rPr>
              <a:t>Ebys</a:t>
            </a:r>
            <a:r>
              <a:rPr lang="tr-TR" sz="9600" dirty="0" smtClean="0">
                <a:latin typeface="Arial Narrow" pitchFamily="34" charset="0"/>
                <a:cs typeface="Times New Roman" pitchFamily="18" charset="0"/>
              </a:rPr>
              <a:t> şablonlarına entegre edildi.</a:t>
            </a:r>
            <a:endParaRPr lang="tr-TR" sz="9600" dirty="0">
              <a:latin typeface="Arial Narrow" pitchFamily="34" charset="0"/>
              <a:cs typeface="Times New Roman" pitchFamily="18" charset="0"/>
            </a:endParaRPr>
          </a:p>
          <a:p>
            <a:pPr marL="0" lvl="0" indent="0">
              <a:buNone/>
            </a:pPr>
            <a:endParaRPr lang="tr-TR" sz="9600" dirty="0">
              <a:latin typeface="Arial Narrow" pitchFamily="34" charset="0"/>
              <a:cs typeface="Times New Roman" pitchFamily="18"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25</a:t>
            </a:fld>
            <a:endParaRPr lang="tr-TR"/>
          </a:p>
        </p:txBody>
      </p:sp>
    </p:spTree>
    <p:extLst>
      <p:ext uri="{BB962C8B-B14F-4D97-AF65-F5344CB8AC3E}">
        <p14:creationId xmlns:p14="http://schemas.microsoft.com/office/powerpoint/2010/main" val="48438484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340768"/>
            <a:ext cx="8229600" cy="4853136"/>
          </a:xfrm>
        </p:spPr>
        <p:txBody>
          <a:bodyPr>
            <a:normAutofit fontScale="25000" lnSpcReduction="20000"/>
          </a:bodyPr>
          <a:lstStyle/>
          <a:p>
            <a:pPr lvl="0" algn="just"/>
            <a:endParaRPr lang="tr-TR" sz="11200" dirty="0">
              <a:latin typeface="Arial" pitchFamily="34" charset="0"/>
              <a:cs typeface="Arial" pitchFamily="34" charset="0"/>
            </a:endParaRPr>
          </a:p>
          <a:p>
            <a:pPr lvl="0" algn="just"/>
            <a:r>
              <a:rPr lang="tr-TR" sz="11200" dirty="0">
                <a:latin typeface="Arial" pitchFamily="34" charset="0"/>
                <a:cs typeface="Arial" pitchFamily="34" charset="0"/>
              </a:rPr>
              <a:t>Kayıtlı Elektronik Posta adresimize gelen ve ya KEP ile kep adresleri olan kurumlara posta iletisi gönderim ilkeleri ilgili personellere anlatıldı</a:t>
            </a:r>
            <a:r>
              <a:rPr lang="tr-TR" sz="11200" dirty="0" smtClean="0">
                <a:latin typeface="Arial" pitchFamily="34" charset="0"/>
                <a:cs typeface="Arial" pitchFamily="34" charset="0"/>
              </a:rPr>
              <a:t>.</a:t>
            </a:r>
          </a:p>
          <a:p>
            <a:pPr lvl="0" algn="just"/>
            <a:r>
              <a:rPr lang="tr-TR" sz="11200" dirty="0" smtClean="0">
                <a:latin typeface="Arial" pitchFamily="34" charset="0"/>
                <a:cs typeface="Arial" pitchFamily="34" charset="0"/>
              </a:rPr>
              <a:t>KEP kurum sorumlusuyla düzenli olarak görüşülerek KEP kullanım koşulları incelendi.</a:t>
            </a:r>
          </a:p>
          <a:p>
            <a:pPr lvl="0" algn="just"/>
            <a:endParaRPr lang="tr-TR" sz="11200" dirty="0">
              <a:latin typeface="Arial" pitchFamily="34" charset="0"/>
              <a:cs typeface="Arial" pitchFamily="34" charset="0"/>
            </a:endParaRPr>
          </a:p>
          <a:p>
            <a:r>
              <a:rPr lang="tr-TR" sz="9600" dirty="0">
                <a:latin typeface="Arial" pitchFamily="34" charset="0"/>
                <a:cs typeface="Arial" pitchFamily="34" charset="0"/>
              </a:rPr>
              <a:t>KEP kullanım esnasında karşılaşılan problemler ilgili kurumlar ya da kişiler ile etkileşim içerisine girilerek çözüldü.</a:t>
            </a:r>
          </a:p>
          <a:p>
            <a:pPr lvl="0"/>
            <a:endParaRPr lang="tr-TR" sz="9600" b="1" dirty="0">
              <a:latin typeface="Arial" pitchFamily="34" charset="0"/>
              <a:cs typeface="Arial" pitchFamily="34" charset="0"/>
            </a:endParaRPr>
          </a:p>
          <a:p>
            <a:pPr lvl="0"/>
            <a:r>
              <a:rPr lang="tr-TR" sz="9600" b="1" dirty="0">
                <a:latin typeface="Arial" pitchFamily="34" charset="0"/>
                <a:cs typeface="Arial" pitchFamily="34" charset="0"/>
              </a:rPr>
              <a:t>e-Yazışma</a:t>
            </a:r>
            <a:r>
              <a:rPr lang="tr-TR" sz="9600" dirty="0">
                <a:latin typeface="Arial" pitchFamily="34" charset="0"/>
                <a:cs typeface="Arial" pitchFamily="34" charset="0"/>
              </a:rPr>
              <a:t> Projesi ile kamu kurum ve kuruluşları arasındaki resmi yazışmaların güvenli bir şekilde elektronik ortamda yapılmasını sağlayacak ortak kurallar seti geliştirilmiştir.</a:t>
            </a:r>
          </a:p>
          <a:p>
            <a:pPr lvl="0" algn="just"/>
            <a:endParaRPr lang="tr-TR" sz="11200" dirty="0" smtClean="0">
              <a:latin typeface="Arial" pitchFamily="34" charset="0"/>
              <a:cs typeface="Arial" pitchFamily="34" charset="0"/>
            </a:endParaRPr>
          </a:p>
          <a:p>
            <a:pPr lvl="0" algn="just"/>
            <a:endParaRPr lang="tr-TR" sz="11200" dirty="0">
              <a:latin typeface="Arial" pitchFamily="34" charset="0"/>
              <a:cs typeface="Arial" pitchFamily="34" charset="0"/>
            </a:endParaRPr>
          </a:p>
          <a:p>
            <a:pPr marL="0" lvl="0" indent="0">
              <a:buNone/>
            </a:pPr>
            <a:endParaRPr lang="tr-TR" sz="9600" dirty="0">
              <a:latin typeface="Arial Narrow" pitchFamily="34" charset="0"/>
              <a:cs typeface="Times New Roman" pitchFamily="18" charset="0"/>
            </a:endParaRPr>
          </a:p>
          <a:p>
            <a:pPr marL="0" lvl="0" indent="0">
              <a:buNone/>
            </a:pPr>
            <a:endParaRPr lang="tr-TR" sz="9600" dirty="0">
              <a:latin typeface="Arial Narrow" pitchFamily="34" charset="0"/>
              <a:cs typeface="Times New Roman" pitchFamily="18"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26</a:t>
            </a:fld>
            <a:endParaRPr lang="tr-TR"/>
          </a:p>
        </p:txBody>
      </p:sp>
    </p:spTree>
    <p:extLst>
      <p:ext uri="{BB962C8B-B14F-4D97-AF65-F5344CB8AC3E}">
        <p14:creationId xmlns:p14="http://schemas.microsoft.com/office/powerpoint/2010/main" val="247340408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556792"/>
            <a:ext cx="8229600" cy="4853136"/>
          </a:xfrm>
        </p:spPr>
        <p:txBody>
          <a:bodyPr>
            <a:normAutofit fontScale="40000" lnSpcReduction="20000"/>
          </a:bodyPr>
          <a:lstStyle/>
          <a:p>
            <a:pPr lvl="0"/>
            <a:r>
              <a:rPr lang="tr-TR" sz="5900" dirty="0" err="1" smtClean="0">
                <a:latin typeface="Arial" pitchFamily="34" charset="0"/>
                <a:cs typeface="Arial" pitchFamily="34" charset="0"/>
              </a:rPr>
              <a:t>Ebys</a:t>
            </a:r>
            <a:r>
              <a:rPr lang="tr-TR" sz="5900" dirty="0" smtClean="0">
                <a:latin typeface="Arial" pitchFamily="34" charset="0"/>
                <a:cs typeface="Arial" pitchFamily="34" charset="0"/>
              </a:rPr>
              <a:t> </a:t>
            </a:r>
            <a:r>
              <a:rPr lang="tr-TR" sz="5900" dirty="0">
                <a:latin typeface="Arial" pitchFamily="34" charset="0"/>
                <a:cs typeface="Arial" pitchFamily="34" charset="0"/>
              </a:rPr>
              <a:t>firmamız ile </a:t>
            </a:r>
            <a:r>
              <a:rPr lang="tr-TR" sz="5900" dirty="0" err="1">
                <a:latin typeface="Arial" pitchFamily="34" charset="0"/>
                <a:cs typeface="Arial" pitchFamily="34" charset="0"/>
              </a:rPr>
              <a:t>Ptt</a:t>
            </a:r>
            <a:r>
              <a:rPr lang="tr-TR" sz="5900" dirty="0">
                <a:latin typeface="Arial" pitchFamily="34" charset="0"/>
                <a:cs typeface="Arial" pitchFamily="34" charset="0"/>
              </a:rPr>
              <a:t> Kep hizmetinin senkronize şekilde çalışması için gerek </a:t>
            </a:r>
            <a:r>
              <a:rPr lang="tr-TR" sz="5900" dirty="0" err="1">
                <a:latin typeface="Arial" pitchFamily="34" charset="0"/>
                <a:cs typeface="Arial" pitchFamily="34" charset="0"/>
              </a:rPr>
              <a:t>Ptt</a:t>
            </a:r>
            <a:r>
              <a:rPr lang="tr-TR" sz="5900" dirty="0">
                <a:latin typeface="Arial" pitchFamily="34" charset="0"/>
                <a:cs typeface="Arial" pitchFamily="34" charset="0"/>
              </a:rPr>
              <a:t> ile gerek </a:t>
            </a:r>
            <a:r>
              <a:rPr lang="tr-TR" sz="5900" dirty="0" err="1">
                <a:latin typeface="Arial" pitchFamily="34" charset="0"/>
                <a:cs typeface="Arial" pitchFamily="34" charset="0"/>
              </a:rPr>
              <a:t>ebys</a:t>
            </a:r>
            <a:r>
              <a:rPr lang="tr-TR" sz="5900" dirty="0">
                <a:latin typeface="Arial" pitchFamily="34" charset="0"/>
                <a:cs typeface="Arial" pitchFamily="34" charset="0"/>
              </a:rPr>
              <a:t> yazılımcı firma ile iletişim içinde bulunuldu ve sağlıklı şekilde </a:t>
            </a:r>
            <a:r>
              <a:rPr lang="tr-TR" sz="5900" dirty="0" err="1">
                <a:latin typeface="Arial" pitchFamily="34" charset="0"/>
                <a:cs typeface="Arial" pitchFamily="34" charset="0"/>
              </a:rPr>
              <a:t>e_yazışma</a:t>
            </a:r>
            <a:r>
              <a:rPr lang="tr-TR" sz="5900" dirty="0">
                <a:latin typeface="Arial" pitchFamily="34" charset="0"/>
                <a:cs typeface="Arial" pitchFamily="34" charset="0"/>
              </a:rPr>
              <a:t> projesi kapsamında öngörülen olgular yapıldı</a:t>
            </a:r>
            <a:r>
              <a:rPr lang="tr-TR" sz="5900" dirty="0" smtClean="0">
                <a:latin typeface="Arial" pitchFamily="34" charset="0"/>
                <a:cs typeface="Arial" pitchFamily="34" charset="0"/>
              </a:rPr>
              <a:t>.</a:t>
            </a:r>
          </a:p>
          <a:p>
            <a:pPr lvl="0"/>
            <a:endParaRPr lang="tr-TR" sz="5900" dirty="0">
              <a:latin typeface="Arial" pitchFamily="34" charset="0"/>
              <a:cs typeface="Arial" pitchFamily="34" charset="0"/>
            </a:endParaRPr>
          </a:p>
          <a:p>
            <a:pPr lvl="0"/>
            <a:r>
              <a:rPr lang="tr-TR" sz="5900" dirty="0">
                <a:latin typeface="Arial" pitchFamily="34" charset="0"/>
                <a:cs typeface="Arial" pitchFamily="34" charset="0"/>
              </a:rPr>
              <a:t>Gün içerisinde </a:t>
            </a:r>
            <a:r>
              <a:rPr lang="tr-TR" sz="5900" dirty="0" err="1">
                <a:latin typeface="Arial" pitchFamily="34" charset="0"/>
                <a:cs typeface="Arial" pitchFamily="34" charset="0"/>
              </a:rPr>
              <a:t>ebys</a:t>
            </a:r>
            <a:r>
              <a:rPr lang="tr-TR" sz="5900" dirty="0">
                <a:latin typeface="Arial" pitchFamily="34" charset="0"/>
                <a:cs typeface="Arial" pitchFamily="34" charset="0"/>
              </a:rPr>
              <a:t>, KEP, </a:t>
            </a:r>
            <a:r>
              <a:rPr lang="tr-TR" sz="5900" dirty="0" err="1">
                <a:latin typeface="Arial" pitchFamily="34" charset="0"/>
                <a:cs typeface="Arial" pitchFamily="34" charset="0"/>
              </a:rPr>
              <a:t>E_imza</a:t>
            </a:r>
            <a:r>
              <a:rPr lang="tr-TR" sz="5900" dirty="0">
                <a:latin typeface="Arial" pitchFamily="34" charset="0"/>
                <a:cs typeface="Arial" pitchFamily="34" charset="0"/>
              </a:rPr>
              <a:t> ile karşılaşılan tüm problemlere çözüm bulunmaya çalışıldı</a:t>
            </a:r>
            <a:r>
              <a:rPr lang="tr-TR" sz="5900" dirty="0" smtClean="0">
                <a:latin typeface="Arial" pitchFamily="34" charset="0"/>
                <a:cs typeface="Arial" pitchFamily="34" charset="0"/>
              </a:rPr>
              <a:t>.</a:t>
            </a:r>
          </a:p>
          <a:p>
            <a:pPr lvl="0"/>
            <a:endParaRPr lang="tr-TR" sz="5900" dirty="0">
              <a:latin typeface="Arial" pitchFamily="34" charset="0"/>
              <a:cs typeface="Arial" pitchFamily="34" charset="0"/>
            </a:endParaRPr>
          </a:p>
          <a:p>
            <a:pPr lvl="0"/>
            <a:r>
              <a:rPr lang="tr-TR" sz="5900" dirty="0" err="1" smtClean="0">
                <a:latin typeface="Arial" pitchFamily="34" charset="0"/>
                <a:cs typeface="Arial" pitchFamily="34" charset="0"/>
              </a:rPr>
              <a:t>Tübitak</a:t>
            </a:r>
            <a:r>
              <a:rPr lang="tr-TR" sz="5900" dirty="0" smtClean="0">
                <a:latin typeface="Arial" pitchFamily="34" charset="0"/>
                <a:cs typeface="Arial" pitchFamily="34" charset="0"/>
              </a:rPr>
              <a:t>, </a:t>
            </a:r>
            <a:r>
              <a:rPr lang="tr-TR" sz="5900" dirty="0" err="1" smtClean="0">
                <a:latin typeface="Arial" pitchFamily="34" charset="0"/>
                <a:cs typeface="Arial" pitchFamily="34" charset="0"/>
              </a:rPr>
              <a:t>Ptt</a:t>
            </a:r>
            <a:r>
              <a:rPr lang="tr-TR" sz="5900" dirty="0" smtClean="0">
                <a:latin typeface="Arial" pitchFamily="34" charset="0"/>
                <a:cs typeface="Arial" pitchFamily="34" charset="0"/>
              </a:rPr>
              <a:t> , İstemci EBYS firması ve kurumumuz arasında iş ve işlemler senkronize şekilde yürütülerek kullanılan sistemin verimliliğinin , hızının ve güvenilirliğinin üst seviyede olması için gerekli çalışmalar yapıldı.</a:t>
            </a:r>
            <a:endParaRPr lang="tr-TR" sz="5900" dirty="0">
              <a:latin typeface="Arial" pitchFamily="34" charset="0"/>
              <a:cs typeface="Arial" pitchFamily="34" charset="0"/>
            </a:endParaRPr>
          </a:p>
          <a:p>
            <a:pPr lvl="0"/>
            <a:endParaRPr lang="tr-TR" sz="5900" dirty="0">
              <a:latin typeface="Arial" pitchFamily="34" charset="0"/>
              <a:cs typeface="Arial" pitchFamily="34" charset="0"/>
            </a:endParaRPr>
          </a:p>
          <a:p>
            <a:pPr marL="0" lvl="0" indent="0">
              <a:buNone/>
            </a:pPr>
            <a:endParaRPr lang="tr-TR" sz="2800" dirty="0">
              <a:latin typeface="Arial Narrow" pitchFamily="34" charset="0"/>
            </a:endParaRPr>
          </a:p>
          <a:p>
            <a:pPr lvl="0"/>
            <a:endParaRPr lang="tr-TR" sz="2800" dirty="0">
              <a:latin typeface="Arial Narrow" pitchFamily="34" charset="0"/>
            </a:endParaRPr>
          </a:p>
          <a:p>
            <a:pPr marL="0" lvl="0" indent="0">
              <a:buNone/>
            </a:pPr>
            <a:endParaRPr lang="tr-TR" sz="2800" dirty="0">
              <a:latin typeface="Arial Narrow" pitchFamily="34" charset="0"/>
            </a:endParaRPr>
          </a:p>
          <a:p>
            <a:pPr lvl="0"/>
            <a:endParaRPr lang="tr-TR" sz="2800" dirty="0">
              <a:latin typeface="Arial Narrow" pitchFamily="34"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27</a:t>
            </a:fld>
            <a:endParaRPr lang="tr-TR"/>
          </a:p>
        </p:txBody>
      </p:sp>
    </p:spTree>
    <p:extLst>
      <p:ext uri="{BB962C8B-B14F-4D97-AF65-F5344CB8AC3E}">
        <p14:creationId xmlns:p14="http://schemas.microsoft.com/office/powerpoint/2010/main" val="327369413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412776"/>
            <a:ext cx="8229600" cy="4853136"/>
          </a:xfrm>
        </p:spPr>
        <p:txBody>
          <a:bodyPr>
            <a:normAutofit fontScale="47500" lnSpcReduction="20000"/>
          </a:bodyPr>
          <a:lstStyle/>
          <a:p>
            <a:pPr lvl="0"/>
            <a:r>
              <a:rPr lang="tr-TR" sz="5900" dirty="0" smtClean="0">
                <a:latin typeface="Arial" pitchFamily="34" charset="0"/>
                <a:cs typeface="Arial" pitchFamily="34" charset="0"/>
              </a:rPr>
              <a:t>Yazışmalar ülke standartlarına uygun hale getirilmiş olup standartlara uymayan birimler uyarıldı. Karşılaşılan problemler çözüldü.</a:t>
            </a:r>
          </a:p>
          <a:p>
            <a:pPr lvl="0"/>
            <a:endParaRPr lang="tr-TR" sz="5900" dirty="0" smtClean="0">
              <a:latin typeface="Arial" pitchFamily="34" charset="0"/>
              <a:cs typeface="Arial" pitchFamily="34" charset="0"/>
            </a:endParaRPr>
          </a:p>
          <a:p>
            <a:pPr lvl="0"/>
            <a:r>
              <a:rPr lang="tr-TR" sz="5900" dirty="0" err="1" smtClean="0">
                <a:latin typeface="Arial" pitchFamily="34" charset="0"/>
                <a:cs typeface="Arial" pitchFamily="34" charset="0"/>
              </a:rPr>
              <a:t>Ebys</a:t>
            </a:r>
            <a:r>
              <a:rPr lang="tr-TR" sz="5900" dirty="0" smtClean="0">
                <a:latin typeface="Arial" pitchFamily="34" charset="0"/>
                <a:cs typeface="Arial" pitchFamily="34" charset="0"/>
              </a:rPr>
              <a:t> ve </a:t>
            </a:r>
            <a:r>
              <a:rPr lang="tr-TR" sz="5900" dirty="0" err="1" smtClean="0">
                <a:latin typeface="Arial" pitchFamily="34" charset="0"/>
                <a:cs typeface="Arial" pitchFamily="34" charset="0"/>
              </a:rPr>
              <a:t>eduroam</a:t>
            </a:r>
            <a:r>
              <a:rPr lang="tr-TR" sz="5900" dirty="0" smtClean="0">
                <a:latin typeface="Arial" pitchFamily="34" charset="0"/>
                <a:cs typeface="Arial" pitchFamily="34" charset="0"/>
              </a:rPr>
              <a:t> kullanımıyla ilgili idari ve akademik personellere hizmet içi eğitim verildi.</a:t>
            </a:r>
          </a:p>
          <a:p>
            <a:pPr lvl="0"/>
            <a:endParaRPr lang="tr-TR" sz="5900" dirty="0" smtClean="0">
              <a:latin typeface="Arial" pitchFamily="34" charset="0"/>
              <a:cs typeface="Arial" pitchFamily="34" charset="0"/>
            </a:endParaRPr>
          </a:p>
          <a:p>
            <a:pPr lvl="0"/>
            <a:r>
              <a:rPr lang="tr-TR" sz="5900" dirty="0" err="1" smtClean="0">
                <a:latin typeface="Arial" pitchFamily="34" charset="0"/>
                <a:cs typeface="Arial" pitchFamily="34" charset="0"/>
              </a:rPr>
              <a:t>Ebys</a:t>
            </a:r>
            <a:r>
              <a:rPr lang="tr-TR" sz="5900" dirty="0" smtClean="0">
                <a:latin typeface="Arial" pitchFamily="34" charset="0"/>
                <a:cs typeface="Arial" pitchFamily="34" charset="0"/>
              </a:rPr>
              <a:t> </a:t>
            </a:r>
            <a:r>
              <a:rPr lang="tr-TR" sz="5900" dirty="0" err="1" smtClean="0">
                <a:latin typeface="Arial" pitchFamily="34" charset="0"/>
                <a:cs typeface="Arial" pitchFamily="34" charset="0"/>
              </a:rPr>
              <a:t>nin</a:t>
            </a:r>
            <a:r>
              <a:rPr lang="tr-TR" sz="5900" dirty="0" smtClean="0">
                <a:latin typeface="Arial" pitchFamily="34" charset="0"/>
                <a:cs typeface="Arial" pitchFamily="34" charset="0"/>
              </a:rPr>
              <a:t> aktif  ve sorunsuz olarak </a:t>
            </a:r>
            <a:r>
              <a:rPr lang="tr-TR" sz="5900" dirty="0" err="1" smtClean="0">
                <a:latin typeface="Arial" pitchFamily="34" charset="0"/>
                <a:cs typeface="Arial" pitchFamily="34" charset="0"/>
              </a:rPr>
              <a:t>kullanılımın</a:t>
            </a:r>
            <a:r>
              <a:rPr lang="tr-TR" sz="5900" dirty="0" smtClean="0">
                <a:latin typeface="Arial" pitchFamily="34" charset="0"/>
                <a:cs typeface="Arial" pitchFamily="34" charset="0"/>
              </a:rPr>
              <a:t> devamı  için </a:t>
            </a:r>
            <a:r>
              <a:rPr lang="tr-TR" sz="5900" dirty="0" err="1" smtClean="0">
                <a:latin typeface="Arial" pitchFamily="34" charset="0"/>
                <a:cs typeface="Arial" pitchFamily="34" charset="0"/>
              </a:rPr>
              <a:t>Tübitak</a:t>
            </a:r>
            <a:r>
              <a:rPr lang="tr-TR" sz="5900" dirty="0" smtClean="0">
                <a:latin typeface="Arial" pitchFamily="34" charset="0"/>
                <a:cs typeface="Arial" pitchFamily="34" charset="0"/>
              </a:rPr>
              <a:t> tarafından yapılan güncellemeler takip edilerek sisteme </a:t>
            </a:r>
            <a:r>
              <a:rPr lang="tr-TR" sz="5900" dirty="0" err="1" smtClean="0">
                <a:latin typeface="Arial" pitchFamily="34" charset="0"/>
                <a:cs typeface="Arial" pitchFamily="34" charset="0"/>
              </a:rPr>
              <a:t>senkrone</a:t>
            </a:r>
            <a:r>
              <a:rPr lang="tr-TR" sz="5900" dirty="0" smtClean="0">
                <a:latin typeface="Arial" pitchFamily="34" charset="0"/>
                <a:cs typeface="Arial" pitchFamily="34" charset="0"/>
              </a:rPr>
              <a:t> edildi. </a:t>
            </a:r>
            <a:endParaRPr lang="tr-TR" sz="5900" dirty="0">
              <a:latin typeface="Arial" pitchFamily="34" charset="0"/>
              <a:cs typeface="Arial" pitchFamily="34" charset="0"/>
            </a:endParaRPr>
          </a:p>
          <a:p>
            <a:pPr lvl="0"/>
            <a:endParaRPr lang="tr-TR" sz="5900" dirty="0">
              <a:latin typeface="Arial" pitchFamily="34" charset="0"/>
              <a:cs typeface="Arial" pitchFamily="34" charset="0"/>
            </a:endParaRPr>
          </a:p>
          <a:p>
            <a:pPr marL="0" lvl="0" indent="0">
              <a:buNone/>
            </a:pPr>
            <a:endParaRPr lang="tr-TR" sz="2800" dirty="0">
              <a:latin typeface="Arial Narrow" pitchFamily="34" charset="0"/>
            </a:endParaRPr>
          </a:p>
          <a:p>
            <a:pPr lvl="0"/>
            <a:endParaRPr lang="tr-TR" sz="2800" dirty="0">
              <a:latin typeface="Arial Narrow" pitchFamily="34" charset="0"/>
            </a:endParaRPr>
          </a:p>
          <a:p>
            <a:pPr marL="0" lvl="0" indent="0">
              <a:buNone/>
            </a:pPr>
            <a:endParaRPr lang="tr-TR" sz="2800" dirty="0">
              <a:latin typeface="Arial Narrow" pitchFamily="34" charset="0"/>
            </a:endParaRPr>
          </a:p>
          <a:p>
            <a:pPr lvl="0"/>
            <a:endParaRPr lang="tr-TR" sz="2800" dirty="0">
              <a:latin typeface="Arial Narrow" pitchFamily="34"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28</a:t>
            </a:fld>
            <a:endParaRPr lang="tr-TR"/>
          </a:p>
        </p:txBody>
      </p:sp>
    </p:spTree>
    <p:extLst>
      <p:ext uri="{BB962C8B-B14F-4D97-AF65-F5344CB8AC3E}">
        <p14:creationId xmlns:p14="http://schemas.microsoft.com/office/powerpoint/2010/main" val="198029129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412776"/>
            <a:ext cx="8229600" cy="4853136"/>
          </a:xfrm>
        </p:spPr>
        <p:txBody>
          <a:bodyPr>
            <a:normAutofit fontScale="92500" lnSpcReduction="10000"/>
          </a:bodyPr>
          <a:lstStyle/>
          <a:p>
            <a:pPr lvl="0"/>
            <a:r>
              <a:rPr lang="tr-TR" sz="4300" dirty="0" smtClean="0">
                <a:latin typeface="Arial" pitchFamily="34" charset="0"/>
                <a:cs typeface="Arial" pitchFamily="34" charset="0"/>
              </a:rPr>
              <a:t>Alt birimlerde dahil başkanlığımıza gelen evrak sayısı:2948</a:t>
            </a:r>
          </a:p>
          <a:p>
            <a:pPr lvl="0"/>
            <a:r>
              <a:rPr lang="tr-TR" sz="4300" dirty="0" smtClean="0">
                <a:latin typeface="Arial" pitchFamily="34" charset="0"/>
                <a:cs typeface="Arial" pitchFamily="34" charset="0"/>
              </a:rPr>
              <a:t>Birimimizin yaptığı evrak sayısı:403</a:t>
            </a:r>
          </a:p>
          <a:p>
            <a:pPr lvl="0"/>
            <a:r>
              <a:rPr lang="tr-TR" sz="4300" dirty="0" smtClean="0">
                <a:latin typeface="Arial" pitchFamily="34" charset="0"/>
                <a:cs typeface="Arial" pitchFamily="34" charset="0"/>
              </a:rPr>
              <a:t>EBYS Birimine gelen evrak sayısı:910</a:t>
            </a:r>
          </a:p>
          <a:p>
            <a:pPr lvl="0"/>
            <a:r>
              <a:rPr lang="tr-TR" sz="4300" dirty="0" smtClean="0">
                <a:latin typeface="Arial" pitchFamily="34" charset="0"/>
                <a:cs typeface="Arial" pitchFamily="34" charset="0"/>
              </a:rPr>
              <a:t>EBYS Biriminin yaptığı evrak sayısı:142</a:t>
            </a:r>
            <a:endParaRPr lang="tr-TR" sz="4300" dirty="0">
              <a:latin typeface="Arial" pitchFamily="34" charset="0"/>
              <a:cs typeface="Arial" pitchFamily="34" charset="0"/>
            </a:endParaRPr>
          </a:p>
          <a:p>
            <a:pPr marL="0" lvl="0" indent="0">
              <a:buNone/>
            </a:pPr>
            <a:endParaRPr lang="tr-TR" sz="4300" dirty="0">
              <a:latin typeface="Arial Narrow" pitchFamily="34" charset="0"/>
            </a:endParaRPr>
          </a:p>
          <a:p>
            <a:pPr lvl="0"/>
            <a:endParaRPr lang="tr-TR" sz="2800" dirty="0">
              <a:latin typeface="Arial Narrow" pitchFamily="34" charset="0"/>
            </a:endParaRPr>
          </a:p>
          <a:p>
            <a:pPr marL="0" lvl="0" indent="0">
              <a:buNone/>
            </a:pPr>
            <a:endParaRPr lang="tr-TR" sz="2800" dirty="0">
              <a:latin typeface="Arial Narrow" pitchFamily="34" charset="0"/>
            </a:endParaRPr>
          </a:p>
          <a:p>
            <a:pPr lvl="0"/>
            <a:endParaRPr lang="tr-TR" sz="2800" dirty="0">
              <a:latin typeface="Arial Narrow" pitchFamily="34"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smtClean="0">
                <a:latin typeface="Calibri" pitchFamily="34" charset="0"/>
                <a:cs typeface="Calibri" pitchFamily="34" charset="0"/>
              </a:rPr>
              <a:t>GELEN GİDEN EVRAK BİLGİSİ</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29</a:t>
            </a:fld>
            <a:endParaRPr lang="tr-TR"/>
          </a:p>
        </p:txBody>
      </p:sp>
    </p:spTree>
    <p:extLst>
      <p:ext uri="{BB962C8B-B14F-4D97-AF65-F5344CB8AC3E}">
        <p14:creationId xmlns:p14="http://schemas.microsoft.com/office/powerpoint/2010/main" val="14330066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908720"/>
            <a:ext cx="8291264" cy="5217443"/>
          </a:xfrm>
        </p:spPr>
        <p:txBody>
          <a:bodyPr/>
          <a:lstStyle/>
          <a:p>
            <a:pPr marL="0" indent="0" algn="ctr">
              <a:buNone/>
            </a:pPr>
            <a:r>
              <a:rPr lang="tr-TR" b="1" dirty="0">
                <a:latin typeface="Times New Roman" pitchFamily="18" charset="0"/>
                <a:cs typeface="Times New Roman" pitchFamily="18" charset="0"/>
              </a:rPr>
              <a:t>FİZİKİ YAPI</a:t>
            </a:r>
            <a:endParaRPr lang="en-US" b="1" dirty="0">
              <a:latin typeface="Times New Roman" pitchFamily="18" charset="0"/>
              <a:cs typeface="Times New Roman"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39264550"/>
              </p:ext>
            </p:extLst>
          </p:nvPr>
        </p:nvGraphicFramePr>
        <p:xfrm>
          <a:off x="467544" y="1484784"/>
          <a:ext cx="8208912" cy="3443384"/>
        </p:xfrm>
        <a:graphic>
          <a:graphicData uri="http://schemas.openxmlformats.org/drawingml/2006/table">
            <a:tbl>
              <a:tblPr firstRow="1" firstCol="1" bandRow="1">
                <a:tableStyleId>{5C22544A-7EE6-4342-B048-85BDC9FD1C3A}</a:tableStyleId>
              </a:tblPr>
              <a:tblGrid>
                <a:gridCol w="2520280">
                  <a:extLst>
                    <a:ext uri="{9D8B030D-6E8A-4147-A177-3AD203B41FA5}">
                      <a16:colId xmlns:a16="http://schemas.microsoft.com/office/drawing/2014/main" val="20000"/>
                    </a:ext>
                  </a:extLst>
                </a:gridCol>
                <a:gridCol w="1368152">
                  <a:extLst>
                    <a:ext uri="{9D8B030D-6E8A-4147-A177-3AD203B41FA5}">
                      <a16:colId xmlns:a16="http://schemas.microsoft.com/office/drawing/2014/main" val="20001"/>
                    </a:ext>
                  </a:extLst>
                </a:gridCol>
                <a:gridCol w="2592288">
                  <a:extLst>
                    <a:ext uri="{9D8B030D-6E8A-4147-A177-3AD203B41FA5}">
                      <a16:colId xmlns:a16="http://schemas.microsoft.com/office/drawing/2014/main" val="20002"/>
                    </a:ext>
                  </a:extLst>
                </a:gridCol>
                <a:gridCol w="1728192">
                  <a:extLst>
                    <a:ext uri="{9D8B030D-6E8A-4147-A177-3AD203B41FA5}">
                      <a16:colId xmlns:a16="http://schemas.microsoft.com/office/drawing/2014/main" val="20003"/>
                    </a:ext>
                  </a:extLst>
                </a:gridCol>
              </a:tblGrid>
              <a:tr h="575084">
                <a:tc>
                  <a:txBody>
                    <a:bodyPr/>
                    <a:lstStyle/>
                    <a:p>
                      <a:pPr marL="457200" algn="just">
                        <a:lnSpc>
                          <a:spcPct val="150000"/>
                        </a:lnSpc>
                        <a:spcAft>
                          <a:spcPts val="0"/>
                        </a:spcAft>
                      </a:pPr>
                      <a:r>
                        <a:rPr lang="tr-TR" sz="2800" dirty="0">
                          <a:effectLst/>
                          <a:latin typeface="Calibri" pitchFamily="34" charset="0"/>
                          <a:cs typeface="Calibri" pitchFamily="34" charset="0"/>
                        </a:rPr>
                        <a:t> </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000" dirty="0">
                          <a:effectLst/>
                          <a:latin typeface="Calibri" pitchFamily="34" charset="0"/>
                          <a:cs typeface="Calibri" pitchFamily="34" charset="0"/>
                        </a:rPr>
                        <a:t>Adet</a:t>
                      </a:r>
                      <a:endParaRPr lang="tr-TR" sz="20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000" dirty="0">
                          <a:effectLst/>
                          <a:latin typeface="Calibri" pitchFamily="34" charset="0"/>
                          <a:cs typeface="Calibri" pitchFamily="34" charset="0"/>
                        </a:rPr>
                        <a:t>Kullanımda Olan</a:t>
                      </a:r>
                      <a:endParaRPr lang="tr-TR" sz="20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1000"/>
                        </a:spcAft>
                      </a:pPr>
                      <a:r>
                        <a:rPr lang="tr-TR" sz="2000" dirty="0">
                          <a:effectLst/>
                          <a:latin typeface="Calibri" pitchFamily="34" charset="0"/>
                          <a:cs typeface="Calibri" pitchFamily="34" charset="0"/>
                        </a:rPr>
                        <a:t>Boş Olan</a:t>
                      </a:r>
                      <a:endParaRPr lang="tr-TR" sz="2000" dirty="0">
                        <a:effectLst/>
                        <a:latin typeface="Calibri" pitchFamily="34" charset="0"/>
                        <a:ea typeface="Calibri"/>
                        <a:cs typeface="Calibri" pitchFamily="34" charset="0"/>
                      </a:endParaRPr>
                    </a:p>
                  </a:txBody>
                  <a:tcPr marL="68580" marR="68580" marT="0" marB="0"/>
                </a:tc>
                <a:extLst>
                  <a:ext uri="{0D108BD9-81ED-4DB2-BD59-A6C34878D82A}">
                    <a16:rowId xmlns:a16="http://schemas.microsoft.com/office/drawing/2014/main" val="10000"/>
                  </a:ext>
                </a:extLst>
              </a:tr>
              <a:tr h="367222">
                <a:tc>
                  <a:txBody>
                    <a:bodyPr/>
                    <a:lstStyle/>
                    <a:p>
                      <a:pPr marL="457200" algn="just">
                        <a:lnSpc>
                          <a:spcPct val="150000"/>
                        </a:lnSpc>
                        <a:spcAft>
                          <a:spcPts val="0"/>
                        </a:spcAft>
                      </a:pPr>
                      <a:r>
                        <a:rPr lang="tr-TR" sz="2400" dirty="0">
                          <a:effectLst/>
                          <a:latin typeface="Calibri" pitchFamily="34" charset="0"/>
                          <a:cs typeface="Calibri" pitchFamily="34" charset="0"/>
                        </a:rPr>
                        <a:t>Büro</a:t>
                      </a:r>
                      <a:endParaRPr lang="tr-TR" sz="24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800" dirty="0">
                          <a:effectLst/>
                          <a:latin typeface="Calibri" pitchFamily="34" charset="0"/>
                          <a:ea typeface="+mn-ea"/>
                          <a:cs typeface="Calibri" pitchFamily="34" charset="0"/>
                        </a:rPr>
                        <a:t>7</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800" dirty="0">
                          <a:effectLst/>
                          <a:latin typeface="Calibri" pitchFamily="34" charset="0"/>
                          <a:ea typeface="+mn-ea"/>
                          <a:cs typeface="Calibri" pitchFamily="34" charset="0"/>
                        </a:rPr>
                        <a:t>7</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1000"/>
                        </a:spcAft>
                      </a:pPr>
                      <a:r>
                        <a:rPr lang="tr-TR" sz="2800" dirty="0">
                          <a:effectLst/>
                          <a:latin typeface="Calibri" pitchFamily="34" charset="0"/>
                          <a:cs typeface="Calibri" pitchFamily="34" charset="0"/>
                        </a:rPr>
                        <a:t>-</a:t>
                      </a:r>
                      <a:endParaRPr lang="tr-TR" sz="3600" dirty="0">
                        <a:effectLst/>
                        <a:latin typeface="Calibri" pitchFamily="34" charset="0"/>
                        <a:ea typeface="Calibri"/>
                        <a:cs typeface="Calibri" pitchFamily="34" charset="0"/>
                      </a:endParaRPr>
                    </a:p>
                  </a:txBody>
                  <a:tcPr marL="68580" marR="68580" marT="0" marB="0"/>
                </a:tc>
                <a:extLst>
                  <a:ext uri="{0D108BD9-81ED-4DB2-BD59-A6C34878D82A}">
                    <a16:rowId xmlns:a16="http://schemas.microsoft.com/office/drawing/2014/main" val="10001"/>
                  </a:ext>
                </a:extLst>
              </a:tr>
              <a:tr h="670132">
                <a:tc>
                  <a:txBody>
                    <a:bodyPr/>
                    <a:lstStyle/>
                    <a:p>
                      <a:pPr marL="457200" algn="just">
                        <a:lnSpc>
                          <a:spcPct val="150000"/>
                        </a:lnSpc>
                        <a:spcAft>
                          <a:spcPts val="0"/>
                        </a:spcAft>
                      </a:pPr>
                      <a:r>
                        <a:rPr lang="tr-TR" sz="2400" dirty="0">
                          <a:effectLst/>
                          <a:latin typeface="Calibri" pitchFamily="34" charset="0"/>
                          <a:cs typeface="Calibri" pitchFamily="34" charset="0"/>
                        </a:rPr>
                        <a:t>Sistem Odası</a:t>
                      </a:r>
                      <a:endParaRPr lang="tr-TR" sz="24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800" dirty="0">
                          <a:effectLst/>
                          <a:latin typeface="Calibri" pitchFamily="34" charset="0"/>
                          <a:ea typeface="+mn-ea"/>
                          <a:cs typeface="Calibri" pitchFamily="34" charset="0"/>
                        </a:rPr>
                        <a:t>2</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800" dirty="0">
                          <a:effectLst/>
                          <a:latin typeface="Calibri" pitchFamily="34" charset="0"/>
                          <a:ea typeface="+mn-ea"/>
                          <a:cs typeface="Calibri" pitchFamily="34" charset="0"/>
                        </a:rPr>
                        <a:t>2</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1000"/>
                        </a:spcAft>
                      </a:pPr>
                      <a:r>
                        <a:rPr lang="tr-TR" sz="2800" dirty="0">
                          <a:effectLst/>
                          <a:latin typeface="Calibri" pitchFamily="34" charset="0"/>
                          <a:cs typeface="Calibri" pitchFamily="34" charset="0"/>
                        </a:rPr>
                        <a:t>-</a:t>
                      </a:r>
                      <a:endParaRPr lang="tr-TR" sz="3600" dirty="0">
                        <a:effectLst/>
                        <a:latin typeface="Calibri" pitchFamily="34" charset="0"/>
                        <a:ea typeface="Calibri"/>
                        <a:cs typeface="Calibri" pitchFamily="34" charset="0"/>
                      </a:endParaRPr>
                    </a:p>
                  </a:txBody>
                  <a:tcPr marL="68580" marR="68580" marT="0" marB="0"/>
                </a:tc>
                <a:extLst>
                  <a:ext uri="{0D108BD9-81ED-4DB2-BD59-A6C34878D82A}">
                    <a16:rowId xmlns:a16="http://schemas.microsoft.com/office/drawing/2014/main" val="10002"/>
                  </a:ext>
                </a:extLst>
              </a:tr>
              <a:tr h="670132">
                <a:tc>
                  <a:txBody>
                    <a:bodyPr/>
                    <a:lstStyle/>
                    <a:p>
                      <a:pPr marL="457200" algn="just">
                        <a:lnSpc>
                          <a:spcPct val="150000"/>
                        </a:lnSpc>
                        <a:spcAft>
                          <a:spcPts val="0"/>
                        </a:spcAft>
                      </a:pPr>
                      <a:r>
                        <a:rPr lang="tr-TR" sz="2400" dirty="0">
                          <a:effectLst/>
                          <a:latin typeface="Calibri" pitchFamily="34" charset="0"/>
                          <a:cs typeface="Calibri" pitchFamily="34" charset="0"/>
                        </a:rPr>
                        <a:t>Teknik Servis</a:t>
                      </a:r>
                      <a:endParaRPr lang="tr-TR" sz="24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800" dirty="0">
                          <a:effectLst/>
                          <a:latin typeface="Calibri" pitchFamily="34" charset="0"/>
                          <a:ea typeface="+mn-ea"/>
                          <a:cs typeface="Calibri" pitchFamily="34" charset="0"/>
                        </a:rPr>
                        <a:t>2</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800" dirty="0">
                          <a:effectLst/>
                          <a:latin typeface="Calibri" pitchFamily="34" charset="0"/>
                          <a:ea typeface="+mn-ea"/>
                          <a:cs typeface="Calibri" pitchFamily="34" charset="0"/>
                        </a:rPr>
                        <a:t>2</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1000"/>
                        </a:spcAft>
                      </a:pPr>
                      <a:r>
                        <a:rPr lang="tr-TR" sz="2800" dirty="0">
                          <a:effectLst/>
                          <a:latin typeface="Calibri" pitchFamily="34" charset="0"/>
                          <a:cs typeface="Calibri" pitchFamily="34" charset="0"/>
                        </a:rPr>
                        <a:t>-</a:t>
                      </a:r>
                      <a:endParaRPr lang="tr-TR" sz="3600" dirty="0">
                        <a:effectLst/>
                        <a:latin typeface="Calibri" pitchFamily="34" charset="0"/>
                        <a:ea typeface="Calibri"/>
                        <a:cs typeface="Calibri" pitchFamily="34" charset="0"/>
                      </a:endParaRPr>
                    </a:p>
                  </a:txBody>
                  <a:tcPr marL="68580" marR="68580" marT="0" marB="0"/>
                </a:tc>
                <a:extLst>
                  <a:ext uri="{0D108BD9-81ED-4DB2-BD59-A6C34878D82A}">
                    <a16:rowId xmlns:a16="http://schemas.microsoft.com/office/drawing/2014/main" val="10003"/>
                  </a:ext>
                </a:extLst>
              </a:tr>
              <a:tr h="670132">
                <a:tc>
                  <a:txBody>
                    <a:bodyPr/>
                    <a:lstStyle/>
                    <a:p>
                      <a:pPr marL="457200" algn="l">
                        <a:lnSpc>
                          <a:spcPct val="150000"/>
                        </a:lnSpc>
                        <a:spcAft>
                          <a:spcPts val="0"/>
                        </a:spcAft>
                      </a:pPr>
                      <a:r>
                        <a:rPr lang="tr-TR" sz="2400" dirty="0">
                          <a:effectLst/>
                          <a:latin typeface="Calibri" pitchFamily="34" charset="0"/>
                          <a:ea typeface="Calibri"/>
                          <a:cs typeface="Calibri" pitchFamily="34" charset="0"/>
                        </a:rPr>
                        <a:t>Depo</a:t>
                      </a:r>
                    </a:p>
                  </a:txBody>
                  <a:tcPr marL="68580" marR="68580" marT="0" marB="0"/>
                </a:tc>
                <a:tc>
                  <a:txBody>
                    <a:bodyPr/>
                    <a:lstStyle/>
                    <a:p>
                      <a:pPr marL="457200" algn="ctr">
                        <a:lnSpc>
                          <a:spcPct val="150000"/>
                        </a:lnSpc>
                        <a:spcAft>
                          <a:spcPts val="0"/>
                        </a:spcAft>
                      </a:pPr>
                      <a:r>
                        <a:rPr lang="tr-TR" sz="2800" dirty="0">
                          <a:effectLst/>
                          <a:latin typeface="Calibri" pitchFamily="34" charset="0"/>
                          <a:ea typeface="Calibri"/>
                          <a:cs typeface="Calibri" pitchFamily="34" charset="0"/>
                        </a:rPr>
                        <a:t>2</a:t>
                      </a:r>
                    </a:p>
                  </a:txBody>
                  <a:tcPr marL="68580" marR="68580" marT="0" marB="0"/>
                </a:tc>
                <a:tc>
                  <a:txBody>
                    <a:bodyPr/>
                    <a:lstStyle/>
                    <a:p>
                      <a:pPr marL="457200" algn="ctr">
                        <a:lnSpc>
                          <a:spcPct val="150000"/>
                        </a:lnSpc>
                        <a:spcAft>
                          <a:spcPts val="0"/>
                        </a:spcAft>
                      </a:pPr>
                      <a:r>
                        <a:rPr lang="tr-TR" sz="2800" dirty="0">
                          <a:effectLst/>
                          <a:latin typeface="Calibri" pitchFamily="34" charset="0"/>
                          <a:ea typeface="Calibri"/>
                          <a:cs typeface="Calibri" pitchFamily="34" charset="0"/>
                        </a:rPr>
                        <a:t>2</a:t>
                      </a:r>
                    </a:p>
                  </a:txBody>
                  <a:tcPr marL="68580" marR="68580" marT="0" marB="0"/>
                </a:tc>
                <a:tc>
                  <a:txBody>
                    <a:bodyPr/>
                    <a:lstStyle/>
                    <a:p>
                      <a:pPr marL="457200" algn="ctr">
                        <a:lnSpc>
                          <a:spcPct val="150000"/>
                        </a:lnSpc>
                        <a:spcAft>
                          <a:spcPts val="1000"/>
                        </a:spcAft>
                      </a:pPr>
                      <a:r>
                        <a:rPr lang="tr-TR" sz="3600" dirty="0">
                          <a:effectLst/>
                          <a:latin typeface="Calibri" pitchFamily="34" charset="0"/>
                          <a:ea typeface="Calibri"/>
                          <a:cs typeface="Calibri" pitchFamily="34" charset="0"/>
                        </a:rPr>
                        <a:t>-</a:t>
                      </a:r>
                    </a:p>
                  </a:txBody>
                  <a:tcPr marL="68580" marR="68580" marT="0" marB="0"/>
                </a:tc>
                <a:extLst>
                  <a:ext uri="{0D108BD9-81ED-4DB2-BD59-A6C34878D82A}">
                    <a16:rowId xmlns:a16="http://schemas.microsoft.com/office/drawing/2014/main" val="10005"/>
                  </a:ext>
                </a:extLst>
              </a:tr>
            </a:tbl>
          </a:graphicData>
        </a:graphic>
      </p:graphicFrame>
      <p:sp>
        <p:nvSpPr>
          <p:cNvPr id="6" name="Dikdörtgen 5"/>
          <p:cNvSpPr/>
          <p:nvPr/>
        </p:nvSpPr>
        <p:spPr>
          <a:xfrm>
            <a:off x="395536" y="4653136"/>
            <a:ext cx="8352928" cy="523220"/>
          </a:xfrm>
          <a:prstGeom prst="rect">
            <a:avLst/>
          </a:prstGeom>
        </p:spPr>
        <p:txBody>
          <a:bodyPr wrap="square">
            <a:spAutoFit/>
          </a:bodyPr>
          <a:lstStyle/>
          <a:p>
            <a:pPr algn="just"/>
            <a:r>
              <a:rPr lang="tr-TR" sz="2800" dirty="0">
                <a:solidFill>
                  <a:schemeClr val="tx2"/>
                </a:solidFill>
                <a:latin typeface="Times New Roman" pitchFamily="18" charset="0"/>
                <a:cs typeface="Times New Roman" pitchFamily="18" charset="0"/>
              </a:rPr>
              <a:t> </a:t>
            </a:r>
          </a:p>
        </p:txBody>
      </p:sp>
      <p:sp>
        <p:nvSpPr>
          <p:cNvPr id="4" name="Slayt Numarası Yer Tutucusu 3"/>
          <p:cNvSpPr>
            <a:spLocks noGrp="1"/>
          </p:cNvSpPr>
          <p:nvPr>
            <p:ph type="sldNum" sz="quarter" idx="12"/>
          </p:nvPr>
        </p:nvSpPr>
        <p:spPr/>
        <p:txBody>
          <a:bodyPr/>
          <a:lstStyle/>
          <a:p>
            <a:fld id="{AC786528-2F04-457D-8FED-47AA3420C7EB}" type="slidenum">
              <a:rPr lang="tr-TR" smtClean="0"/>
              <a:pPr/>
              <a:t>3</a:t>
            </a:fld>
            <a:endParaRPr lang="tr-TR"/>
          </a:p>
        </p:txBody>
      </p:sp>
    </p:spTree>
    <p:extLst>
      <p:ext uri="{BB962C8B-B14F-4D97-AF65-F5344CB8AC3E}">
        <p14:creationId xmlns:p14="http://schemas.microsoft.com/office/powerpoint/2010/main" val="34239854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62074"/>
          </a:xfrm>
        </p:spPr>
        <p:txBody>
          <a:bodyPr>
            <a:normAutofit fontScale="90000"/>
          </a:bodyPr>
          <a:lstStyle/>
          <a:p>
            <a:pPr algn="ctr"/>
            <a:r>
              <a:rPr lang="tr-TR" dirty="0">
                <a:latin typeface="Calibri" pitchFamily="34" charset="0"/>
                <a:cs typeface="Calibri" pitchFamily="34" charset="0"/>
              </a:rPr>
              <a:t>ÇALIŞAN SUNUCULARIMIZ</a:t>
            </a:r>
            <a:endParaRPr lang="tr-TR"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908719"/>
            <a:ext cx="8208912" cy="5699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layt Numarası Yer Tutucusu 2"/>
          <p:cNvSpPr>
            <a:spLocks noGrp="1"/>
          </p:cNvSpPr>
          <p:nvPr>
            <p:ph type="sldNum" sz="quarter" idx="12"/>
          </p:nvPr>
        </p:nvSpPr>
        <p:spPr/>
        <p:txBody>
          <a:bodyPr/>
          <a:lstStyle/>
          <a:p>
            <a:fld id="{AC786528-2F04-457D-8FED-47AA3420C7EB}" type="slidenum">
              <a:rPr lang="tr-TR" smtClean="0"/>
              <a:pPr/>
              <a:t>30</a:t>
            </a:fld>
            <a:endParaRPr lang="tr-TR"/>
          </a:p>
        </p:txBody>
      </p:sp>
    </p:spTree>
    <p:extLst>
      <p:ext uri="{BB962C8B-B14F-4D97-AF65-F5344CB8AC3E}">
        <p14:creationId xmlns:p14="http://schemas.microsoft.com/office/powerpoint/2010/main" val="122331294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pPr marL="0" lvl="0" indent="0" algn="just">
              <a:buNone/>
            </a:pPr>
            <a:endParaRPr lang="tr-TR" dirty="0">
              <a:latin typeface="Arial Narrow" pitchFamily="34" charset="0"/>
            </a:endParaRPr>
          </a:p>
          <a:p>
            <a:pPr algn="just"/>
            <a:r>
              <a:rPr lang="tr-TR" dirty="0">
                <a:latin typeface="Arial Narrow" pitchFamily="34" charset="0"/>
              </a:rPr>
              <a:t>Kampüs binalarımızın hepsine gece görüş kamerası takılması planlanmaktadır.</a:t>
            </a:r>
          </a:p>
          <a:p>
            <a:pPr algn="just"/>
            <a:r>
              <a:rPr lang="tr-TR" sz="2800" dirty="0">
                <a:latin typeface="Arial Narrow" pitchFamily="34" charset="0"/>
                <a:cs typeface="Times New Roman" pitchFamily="18" charset="0"/>
              </a:rPr>
              <a:t>Kampüs içi binalara internet hızları iyileştirilmesi yapılması planlanmaktadır</a:t>
            </a:r>
          </a:p>
          <a:p>
            <a:pPr algn="just"/>
            <a:r>
              <a:rPr lang="tr-TR" sz="2800" dirty="0">
                <a:latin typeface="Arial Narrow" pitchFamily="34" charset="0"/>
                <a:cs typeface="Times New Roman" pitchFamily="18" charset="0"/>
              </a:rPr>
              <a:t>Telefon ses kayıt sistemi kurulması planlanmaktadır</a:t>
            </a:r>
            <a:r>
              <a:rPr lang="tr-TR" sz="2800" dirty="0" smtClean="0">
                <a:latin typeface="Arial Narrow" pitchFamily="34" charset="0"/>
                <a:cs typeface="Times New Roman" pitchFamily="18" charset="0"/>
              </a:rPr>
              <a:t>..</a:t>
            </a:r>
          </a:p>
          <a:p>
            <a:pPr algn="just"/>
            <a:r>
              <a:rPr lang="tr-TR" sz="2800" dirty="0" smtClean="0">
                <a:latin typeface="Arial Narrow" pitchFamily="34" charset="0"/>
                <a:cs typeface="Times New Roman" pitchFamily="18" charset="0"/>
              </a:rPr>
              <a:t>Süresi bitmek üzere olan ve yeni gelecek personellere e-imza temini yapılacak.</a:t>
            </a:r>
          </a:p>
          <a:p>
            <a:pPr marL="0" indent="0" algn="just">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YAPILACAK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31</a:t>
            </a:fld>
            <a:endParaRPr lang="tr-TR"/>
          </a:p>
        </p:txBody>
      </p:sp>
    </p:spTree>
    <p:extLst>
      <p:ext uri="{BB962C8B-B14F-4D97-AF65-F5344CB8AC3E}">
        <p14:creationId xmlns:p14="http://schemas.microsoft.com/office/powerpoint/2010/main" val="92552050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pPr marL="0" lvl="0" indent="0" algn="just">
              <a:buNone/>
            </a:pPr>
            <a:endParaRPr lang="tr-TR" dirty="0">
              <a:latin typeface="Arial Narrow" pitchFamily="34" charset="0"/>
            </a:endParaRPr>
          </a:p>
          <a:p>
            <a:pPr marL="0" indent="0" algn="just">
              <a:buNone/>
            </a:pPr>
            <a:r>
              <a:rPr lang="tr-TR" sz="2800" dirty="0" smtClean="0">
                <a:latin typeface="Arial Narrow" pitchFamily="34" charset="0"/>
                <a:cs typeface="Times New Roman" pitchFamily="18" charset="0"/>
              </a:rPr>
              <a:t>Talep durumunda </a:t>
            </a:r>
            <a:r>
              <a:rPr lang="tr-TR" sz="2800" dirty="0" err="1" smtClean="0">
                <a:latin typeface="Arial Narrow" pitchFamily="34" charset="0"/>
                <a:cs typeface="Times New Roman" pitchFamily="18" charset="0"/>
              </a:rPr>
              <a:t>Ebys</a:t>
            </a:r>
            <a:r>
              <a:rPr lang="tr-TR" sz="2800" dirty="0" smtClean="0">
                <a:latin typeface="Arial Narrow" pitchFamily="34" charset="0"/>
                <a:cs typeface="Times New Roman" pitchFamily="18" charset="0"/>
              </a:rPr>
              <a:t> hizmet içi eğitim gerçekleştirilecek.</a:t>
            </a:r>
          </a:p>
          <a:p>
            <a:pPr marL="0" indent="0" algn="just">
              <a:buNone/>
            </a:pPr>
            <a:endParaRPr lang="tr-TR" sz="2800" dirty="0">
              <a:latin typeface="Arial Narrow" pitchFamily="34" charset="0"/>
              <a:cs typeface="Times New Roman" pitchFamily="18" charset="0"/>
            </a:endParaRPr>
          </a:p>
          <a:p>
            <a:pPr marL="0" indent="0" algn="just">
              <a:buNone/>
            </a:pPr>
            <a:r>
              <a:rPr lang="tr-TR" sz="2800" dirty="0" smtClean="0">
                <a:latin typeface="Arial Narrow" pitchFamily="34" charset="0"/>
                <a:cs typeface="Times New Roman" pitchFamily="18" charset="0"/>
              </a:rPr>
              <a:t>Yazışma standartları takip edilerek sistemimize entegre edilecek.</a:t>
            </a:r>
          </a:p>
          <a:p>
            <a:pPr marL="0" indent="0" algn="just">
              <a:buNone/>
            </a:pPr>
            <a:r>
              <a:rPr lang="tr-TR" sz="2800" dirty="0" smtClean="0">
                <a:latin typeface="Arial Narrow" pitchFamily="34" charset="0"/>
                <a:cs typeface="Times New Roman" pitchFamily="18" charset="0"/>
              </a:rPr>
              <a:t>Server güvenliği açısından server taşıması daha güvenilir işletim sistemine taşınacak.</a:t>
            </a:r>
          </a:p>
          <a:p>
            <a:pPr marL="0" indent="0" algn="just">
              <a:buNone/>
            </a:pPr>
            <a:endParaRPr lang="tr-TR" sz="2800" dirty="0">
              <a:latin typeface="Arial Narrow" pitchFamily="34" charset="0"/>
              <a:cs typeface="Times New Roman" pitchFamily="18" charset="0"/>
            </a:endParaRPr>
          </a:p>
          <a:p>
            <a:pPr marL="0" indent="0" algn="just">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YAPILACAK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32</a:t>
            </a:fld>
            <a:endParaRPr lang="tr-TR"/>
          </a:p>
        </p:txBody>
      </p:sp>
    </p:spTree>
    <p:extLst>
      <p:ext uri="{BB962C8B-B14F-4D97-AF65-F5344CB8AC3E}">
        <p14:creationId xmlns:p14="http://schemas.microsoft.com/office/powerpoint/2010/main" val="307976648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0341"/>
            <a:ext cx="8280920" cy="940387"/>
          </a:xfrm>
        </p:spPr>
        <p:txBody>
          <a:bodyPr>
            <a:normAutofit/>
          </a:bodyPr>
          <a:lstStyle/>
          <a:p>
            <a:r>
              <a:rPr lang="tr-TR" dirty="0">
                <a:latin typeface="Calibri" pitchFamily="34" charset="0"/>
                <a:cs typeface="Calibri" pitchFamily="34" charset="0"/>
              </a:rPr>
              <a:t>SONUÇ ..</a:t>
            </a:r>
            <a:endParaRPr lang="en-US" sz="3600" dirty="0">
              <a:latin typeface="Calibri" pitchFamily="34" charset="0"/>
              <a:cs typeface="Calibri" pitchFamily="34" charset="0"/>
            </a:endParaRPr>
          </a:p>
        </p:txBody>
      </p:sp>
      <p:sp>
        <p:nvSpPr>
          <p:cNvPr id="3" name="Content Placeholder 2"/>
          <p:cNvSpPr>
            <a:spLocks noGrp="1"/>
          </p:cNvSpPr>
          <p:nvPr>
            <p:ph idx="1"/>
          </p:nvPr>
        </p:nvSpPr>
        <p:spPr>
          <a:xfrm>
            <a:off x="323528" y="1052736"/>
            <a:ext cx="8568952" cy="5544616"/>
          </a:xfrm>
        </p:spPr>
        <p:txBody>
          <a:bodyPr>
            <a:noAutofit/>
          </a:bodyPr>
          <a:lstStyle/>
          <a:p>
            <a:pPr marL="0" indent="0" algn="just">
              <a:buNone/>
            </a:pPr>
            <a:r>
              <a:rPr lang="tr-TR" sz="2800" dirty="0">
                <a:latin typeface="Arial Narrow" pitchFamily="34" charset="0"/>
                <a:cs typeface="Times New Roman" pitchFamily="18" charset="0"/>
              </a:rPr>
              <a:t>Hizmet sunumunda kurum içi ve dışı tüm paydaşlarla ilişkide kişilik ve emeğe saygıyı esas almaktadır. Kişisel bilgi gizliliği ve güvenliğini sağlamaktadır.</a:t>
            </a:r>
            <a:endParaRPr lang="en-US" sz="1500" dirty="0">
              <a:latin typeface="Arial Narrow" pitchFamily="34" charset="0"/>
              <a:cs typeface="Times New Roman" pitchFamily="18" charset="0"/>
            </a:endParaRPr>
          </a:p>
          <a:p>
            <a:pPr marL="0" indent="0" algn="just">
              <a:buNone/>
            </a:pPr>
            <a:endParaRPr lang="tr-TR" sz="2800" dirty="0">
              <a:latin typeface="Arial Narrow" pitchFamily="34" charset="0"/>
              <a:cs typeface="Calibri" pitchFamily="34" charset="0"/>
            </a:endParaRPr>
          </a:p>
          <a:p>
            <a:pPr marL="0" indent="0" algn="just">
              <a:buNone/>
            </a:pPr>
            <a:r>
              <a:rPr lang="tr-TR" sz="2800" dirty="0">
                <a:latin typeface="Arial Narrow" pitchFamily="34" charset="0"/>
                <a:cs typeface="Times New Roman" pitchFamily="18" charset="0"/>
              </a:rPr>
              <a:t>Hizmet ve projelerimizde Başkanlığımızın yürütmesi gereken faaliyetler konusunda ilgili kişi, kurum ve birimlerle dayanışma içinde hareket edilmektedir.</a:t>
            </a:r>
            <a:endParaRPr lang="tr-TR" sz="3200" dirty="0">
              <a:latin typeface="Arial Narrow" pitchFamily="34" charset="0"/>
              <a:cs typeface="Times New Roman" pitchFamily="18" charset="0"/>
            </a:endParaRPr>
          </a:p>
        </p:txBody>
      </p:sp>
      <p:sp>
        <p:nvSpPr>
          <p:cNvPr id="4" name="Slayt Numarası Yer Tutucusu 3"/>
          <p:cNvSpPr>
            <a:spLocks noGrp="1"/>
          </p:cNvSpPr>
          <p:nvPr>
            <p:ph type="sldNum" sz="quarter" idx="12"/>
          </p:nvPr>
        </p:nvSpPr>
        <p:spPr/>
        <p:txBody>
          <a:bodyPr/>
          <a:lstStyle/>
          <a:p>
            <a:fld id="{AC786528-2F04-457D-8FED-47AA3420C7EB}" type="slidenum">
              <a:rPr lang="tr-TR" smtClean="0"/>
              <a:pPr/>
              <a:t>33</a:t>
            </a:fld>
            <a:endParaRPr lang="tr-TR"/>
          </a:p>
        </p:txBody>
      </p:sp>
    </p:spTree>
    <p:extLst>
      <p:ext uri="{BB962C8B-B14F-4D97-AF65-F5344CB8AC3E}">
        <p14:creationId xmlns:p14="http://schemas.microsoft.com/office/powerpoint/2010/main" val="134151260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504" y="116632"/>
            <a:ext cx="8928992" cy="6552728"/>
          </a:xfrm>
          <a:prstGeom prst="rect">
            <a:avLst/>
          </a:prstGeom>
        </p:spPr>
      </p:pic>
    </p:spTree>
    <p:extLst>
      <p:ext uri="{BB962C8B-B14F-4D97-AF65-F5344CB8AC3E}">
        <p14:creationId xmlns:p14="http://schemas.microsoft.com/office/powerpoint/2010/main" val="43935324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0341"/>
            <a:ext cx="8280920" cy="940387"/>
          </a:xfrm>
        </p:spPr>
        <p:txBody>
          <a:bodyPr>
            <a:normAutofit/>
          </a:bodyPr>
          <a:lstStyle/>
          <a:p>
            <a:pPr algn="ctr"/>
            <a:r>
              <a:rPr lang="tr-TR" dirty="0">
                <a:latin typeface="Calibri" pitchFamily="34" charset="0"/>
                <a:cs typeface="Calibri" pitchFamily="34" charset="0"/>
              </a:rPr>
              <a:t>MEVCUT PERSONELLER</a:t>
            </a:r>
            <a:endParaRPr lang="en-US" sz="3600" dirty="0">
              <a:latin typeface="Calibri" pitchFamily="34" charset="0"/>
              <a:cs typeface="Calibri" pitchFamily="34" charset="0"/>
            </a:endParaRPr>
          </a:p>
        </p:txBody>
      </p:sp>
      <p:sp>
        <p:nvSpPr>
          <p:cNvPr id="3" name="Content Placeholder 2"/>
          <p:cNvSpPr>
            <a:spLocks noGrp="1"/>
          </p:cNvSpPr>
          <p:nvPr>
            <p:ph idx="1"/>
          </p:nvPr>
        </p:nvSpPr>
        <p:spPr>
          <a:xfrm>
            <a:off x="323528" y="1052736"/>
            <a:ext cx="8568952" cy="5688632"/>
          </a:xfrm>
        </p:spPr>
        <p:txBody>
          <a:bodyPr>
            <a:noAutofit/>
          </a:bodyPr>
          <a:lstStyle/>
          <a:p>
            <a:pPr algn="just"/>
            <a:r>
              <a:rPr lang="tr-TR" sz="3200" dirty="0" smtClean="0">
                <a:solidFill>
                  <a:schemeClr val="tx1"/>
                </a:solidFill>
                <a:latin typeface="Arial Narrow" pitchFamily="34" charset="0"/>
                <a:cs typeface="Arial" pitchFamily="34" charset="0"/>
              </a:rPr>
              <a:t>Daire Başkan V. :        </a:t>
            </a:r>
            <a:r>
              <a:rPr lang="tr-TR" sz="3200" dirty="0" smtClean="0">
                <a:solidFill>
                  <a:schemeClr val="bg1"/>
                </a:solidFill>
                <a:latin typeface="Arial Narrow" pitchFamily="34" charset="0"/>
                <a:cs typeface="Arial" pitchFamily="34" charset="0"/>
              </a:rPr>
              <a:t>Metehan GÜNDE</a:t>
            </a:r>
            <a:endParaRPr lang="tr-TR" sz="3200" dirty="0">
              <a:latin typeface="Arial Narrow" pitchFamily="34" charset="0"/>
              <a:cs typeface="Arial" pitchFamily="34" charset="0"/>
            </a:endParaRPr>
          </a:p>
          <a:p>
            <a:pPr algn="just"/>
            <a:r>
              <a:rPr lang="tr-TR" sz="3200" dirty="0">
                <a:solidFill>
                  <a:schemeClr val="tx1">
                    <a:lumMod val="95000"/>
                  </a:schemeClr>
                </a:solidFill>
                <a:latin typeface="Arial Narrow" pitchFamily="34" charset="0"/>
                <a:cs typeface="Arial" pitchFamily="34" charset="0"/>
              </a:rPr>
              <a:t>Şube Müdür V</a:t>
            </a:r>
            <a:r>
              <a:rPr lang="tr-TR" sz="3200" b="1" dirty="0">
                <a:solidFill>
                  <a:schemeClr val="tx1"/>
                </a:solidFill>
                <a:latin typeface="Arial Narrow" pitchFamily="34" charset="0"/>
                <a:cs typeface="Arial" pitchFamily="34" charset="0"/>
              </a:rPr>
              <a:t>.  </a:t>
            </a:r>
            <a:r>
              <a:rPr lang="tr-TR" sz="3200" b="1" dirty="0" smtClean="0">
                <a:solidFill>
                  <a:schemeClr val="tx1"/>
                </a:solidFill>
                <a:latin typeface="Arial Narrow" pitchFamily="34" charset="0"/>
                <a:cs typeface="Arial" pitchFamily="34" charset="0"/>
              </a:rPr>
              <a:t>:         </a:t>
            </a:r>
            <a:r>
              <a:rPr lang="tr-TR" sz="3200" dirty="0" smtClean="0">
                <a:solidFill>
                  <a:schemeClr val="bg1"/>
                </a:solidFill>
                <a:latin typeface="Arial Narrow" pitchFamily="34" charset="0"/>
                <a:cs typeface="Arial" pitchFamily="34" charset="0"/>
              </a:rPr>
              <a:t>Vakıf AKKUŞ</a:t>
            </a:r>
            <a:endParaRPr lang="tr-TR" sz="3200" dirty="0">
              <a:solidFill>
                <a:schemeClr val="bg1"/>
              </a:solidFill>
              <a:latin typeface="Arial Narrow" pitchFamily="34" charset="0"/>
              <a:cs typeface="Arial" pitchFamily="34" charset="0"/>
            </a:endParaRPr>
          </a:p>
          <a:p>
            <a:pPr algn="just"/>
            <a:r>
              <a:rPr lang="tr-TR" sz="3200" dirty="0">
                <a:solidFill>
                  <a:schemeClr val="tx1"/>
                </a:solidFill>
                <a:latin typeface="Arial" pitchFamily="34" charset="0"/>
                <a:cs typeface="Arial" pitchFamily="34" charset="0"/>
              </a:rPr>
              <a:t>Vakıf AKKUŞ :</a:t>
            </a:r>
          </a:p>
          <a:p>
            <a:pPr marL="0" indent="0" algn="just">
              <a:buNone/>
            </a:pPr>
            <a:r>
              <a:rPr lang="tr-TR" sz="3200" dirty="0">
                <a:solidFill>
                  <a:schemeClr val="bg1"/>
                </a:solidFill>
                <a:latin typeface="Arial" pitchFamily="34" charset="0"/>
                <a:cs typeface="Arial" pitchFamily="34" charset="0"/>
              </a:rPr>
              <a:t>Kartlı Geçiş Sistemi, </a:t>
            </a:r>
            <a:r>
              <a:rPr lang="tr-TR" sz="3200" dirty="0" smtClean="0">
                <a:solidFill>
                  <a:schemeClr val="bg1"/>
                </a:solidFill>
                <a:latin typeface="Arial" pitchFamily="34" charset="0"/>
                <a:cs typeface="Arial" pitchFamily="34" charset="0"/>
              </a:rPr>
              <a:t>Mail yönetiminden </a:t>
            </a:r>
            <a:r>
              <a:rPr lang="tr-TR" sz="3200" dirty="0">
                <a:solidFill>
                  <a:schemeClr val="bg1"/>
                </a:solidFill>
                <a:latin typeface="Arial" pitchFamily="34" charset="0"/>
                <a:cs typeface="Arial" pitchFamily="34" charset="0"/>
              </a:rPr>
              <a:t>sorumludur</a:t>
            </a:r>
            <a:r>
              <a:rPr lang="tr-TR" sz="3200" dirty="0" smtClean="0">
                <a:solidFill>
                  <a:schemeClr val="bg1"/>
                </a:solidFill>
                <a:latin typeface="Arial" pitchFamily="34" charset="0"/>
                <a:cs typeface="Arial" pitchFamily="34" charset="0"/>
              </a:rPr>
              <a:t>.</a:t>
            </a:r>
            <a:endParaRPr lang="tr-TR" sz="3200" dirty="0" smtClean="0">
              <a:solidFill>
                <a:schemeClr val="tx1"/>
              </a:solidFill>
              <a:latin typeface="Arial Narrow" pitchFamily="34" charset="0"/>
              <a:cs typeface="Arial" pitchFamily="34" charset="0"/>
            </a:endParaRPr>
          </a:p>
          <a:p>
            <a:pPr algn="just"/>
            <a:r>
              <a:rPr lang="tr-TR" sz="3200" dirty="0" smtClean="0">
                <a:solidFill>
                  <a:schemeClr val="tx1"/>
                </a:solidFill>
                <a:latin typeface="Arial Narrow" pitchFamily="34" charset="0"/>
                <a:cs typeface="Arial" pitchFamily="34" charset="0"/>
              </a:rPr>
              <a:t>Ramazan KARADAĞ:</a:t>
            </a:r>
            <a:endParaRPr lang="tr-TR" sz="3200" dirty="0">
              <a:solidFill>
                <a:schemeClr val="tx1"/>
              </a:solidFill>
              <a:latin typeface="Arial Narrow" pitchFamily="34" charset="0"/>
              <a:cs typeface="Arial" pitchFamily="34" charset="0"/>
            </a:endParaRPr>
          </a:p>
          <a:p>
            <a:pPr algn="just"/>
            <a:r>
              <a:rPr lang="tr-TR" sz="3200" dirty="0">
                <a:solidFill>
                  <a:schemeClr val="bg1"/>
                </a:solidFill>
                <a:latin typeface="Arial Narrow" pitchFamily="34" charset="0"/>
                <a:cs typeface="Arial" pitchFamily="34" charset="0"/>
              </a:rPr>
              <a:t>EBYS </a:t>
            </a:r>
            <a:r>
              <a:rPr lang="tr-TR" sz="3200" dirty="0" smtClean="0">
                <a:solidFill>
                  <a:schemeClr val="bg1"/>
                </a:solidFill>
                <a:latin typeface="Arial Narrow" pitchFamily="34" charset="0"/>
                <a:cs typeface="Arial" pitchFamily="34" charset="0"/>
              </a:rPr>
              <a:t>ve Taşınır işlemlerini yürütmektedir.</a:t>
            </a:r>
            <a:endParaRPr lang="tr-TR" sz="3200" dirty="0">
              <a:solidFill>
                <a:schemeClr val="bg1"/>
              </a:solidFill>
              <a:latin typeface="Arial Narrow" pitchFamily="34" charset="0"/>
              <a:cs typeface="Arial" pitchFamily="34" charset="0"/>
            </a:endParaRPr>
          </a:p>
          <a:p>
            <a:pPr algn="just"/>
            <a:endParaRPr lang="tr-TR" sz="2800" dirty="0">
              <a:solidFill>
                <a:schemeClr val="bg1">
                  <a:lumMod val="95000"/>
                  <a:lumOff val="5000"/>
                </a:schemeClr>
              </a:solidFill>
              <a:latin typeface="Arial Narrow" pitchFamily="34" charset="0"/>
              <a:cs typeface="Times New Roman" pitchFamily="18" charset="0"/>
            </a:endParaRPr>
          </a:p>
          <a:p>
            <a:pPr marL="0" indent="0" algn="just">
              <a:buNone/>
            </a:pPr>
            <a:endParaRPr lang="tr-TR" sz="2800" dirty="0">
              <a:solidFill>
                <a:schemeClr val="bg1">
                  <a:lumMod val="95000"/>
                  <a:lumOff val="5000"/>
                </a:schemeClr>
              </a:solidFill>
              <a:latin typeface="Arial Narrow" pitchFamily="34" charset="0"/>
              <a:cs typeface="Times New Roman" pitchFamily="18" charset="0"/>
            </a:endParaRPr>
          </a:p>
          <a:p>
            <a:pPr marL="0" indent="0" algn="just">
              <a:buNone/>
            </a:pPr>
            <a:endParaRPr lang="tr-TR" sz="1800" dirty="0">
              <a:latin typeface="Arial Narrow" pitchFamily="34" charset="0"/>
              <a:cs typeface="Times New Roman" pitchFamily="18" charset="0"/>
            </a:endParaRPr>
          </a:p>
          <a:p>
            <a:pPr marL="0" indent="0" algn="just">
              <a:spcBef>
                <a:spcPts val="0"/>
              </a:spcBef>
              <a:buNone/>
            </a:pPr>
            <a:endParaRPr lang="en-US" sz="1500" dirty="0">
              <a:latin typeface="Arial Narrow" pitchFamily="34" charset="0"/>
              <a:cs typeface="Times New Roman" pitchFamily="18" charset="0"/>
            </a:endParaRPr>
          </a:p>
        </p:txBody>
      </p:sp>
      <p:sp>
        <p:nvSpPr>
          <p:cNvPr id="4" name="Slayt Numarası Yer Tutucusu 3"/>
          <p:cNvSpPr>
            <a:spLocks noGrp="1"/>
          </p:cNvSpPr>
          <p:nvPr>
            <p:ph type="sldNum" sz="quarter" idx="12"/>
          </p:nvPr>
        </p:nvSpPr>
        <p:spPr/>
        <p:txBody>
          <a:bodyPr/>
          <a:lstStyle/>
          <a:p>
            <a:fld id="{AC786528-2F04-457D-8FED-47AA3420C7EB}" type="slidenum">
              <a:rPr lang="tr-TR" smtClean="0"/>
              <a:pPr/>
              <a:t>5</a:t>
            </a:fld>
            <a:endParaRPr lang="tr-TR"/>
          </a:p>
        </p:txBody>
      </p:sp>
    </p:spTree>
    <p:extLst>
      <p:ext uri="{BB962C8B-B14F-4D97-AF65-F5344CB8AC3E}">
        <p14:creationId xmlns:p14="http://schemas.microsoft.com/office/powerpoint/2010/main" val="366174829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0341"/>
            <a:ext cx="8280920" cy="940387"/>
          </a:xfrm>
        </p:spPr>
        <p:txBody>
          <a:bodyPr>
            <a:normAutofit/>
          </a:bodyPr>
          <a:lstStyle/>
          <a:p>
            <a:pPr algn="ctr"/>
            <a:r>
              <a:rPr lang="tr-TR" dirty="0">
                <a:latin typeface="Calibri" pitchFamily="34" charset="0"/>
                <a:cs typeface="Calibri" pitchFamily="34" charset="0"/>
              </a:rPr>
              <a:t>MEVCUT PERSONELLER</a:t>
            </a:r>
            <a:endParaRPr lang="en-US" sz="3600" dirty="0">
              <a:latin typeface="Calibri" pitchFamily="34" charset="0"/>
              <a:cs typeface="Calibri" pitchFamily="34" charset="0"/>
            </a:endParaRPr>
          </a:p>
        </p:txBody>
      </p:sp>
      <p:sp>
        <p:nvSpPr>
          <p:cNvPr id="3" name="Content Placeholder 2"/>
          <p:cNvSpPr>
            <a:spLocks noGrp="1"/>
          </p:cNvSpPr>
          <p:nvPr>
            <p:ph idx="1"/>
          </p:nvPr>
        </p:nvSpPr>
        <p:spPr>
          <a:xfrm>
            <a:off x="323528" y="1052736"/>
            <a:ext cx="8568952" cy="5688632"/>
          </a:xfrm>
        </p:spPr>
        <p:txBody>
          <a:bodyPr>
            <a:noAutofit/>
          </a:bodyPr>
          <a:lstStyle/>
          <a:p>
            <a:pPr algn="just"/>
            <a:r>
              <a:rPr lang="tr-TR" sz="2800" dirty="0">
                <a:solidFill>
                  <a:schemeClr val="tx1"/>
                </a:solidFill>
                <a:latin typeface="Arial Narrow" pitchFamily="34" charset="0"/>
                <a:cs typeface="Arial" pitchFamily="34" charset="0"/>
              </a:rPr>
              <a:t>Muhammed Emin CESUR:</a:t>
            </a:r>
          </a:p>
          <a:p>
            <a:pPr marL="0" indent="0" algn="just">
              <a:buNone/>
            </a:pPr>
            <a:r>
              <a:rPr lang="tr-TR" sz="2800" dirty="0">
                <a:solidFill>
                  <a:schemeClr val="bg1"/>
                </a:solidFill>
                <a:latin typeface="Arial Narrow" pitchFamily="34" charset="0"/>
                <a:cs typeface="Arial" pitchFamily="34" charset="0"/>
              </a:rPr>
              <a:t>Birimimizde </a:t>
            </a:r>
            <a:r>
              <a:rPr lang="tr-TR" sz="2800" dirty="0" smtClean="0">
                <a:solidFill>
                  <a:schemeClr val="bg1"/>
                </a:solidFill>
                <a:latin typeface="Arial Narrow" pitchFamily="34" charset="0"/>
                <a:cs typeface="Arial" pitchFamily="34" charset="0"/>
              </a:rPr>
              <a:t>Network ve Sistem Yönetimi , </a:t>
            </a:r>
            <a:r>
              <a:rPr lang="tr-TR" sz="2800" dirty="0">
                <a:solidFill>
                  <a:schemeClr val="bg1"/>
                </a:solidFill>
                <a:latin typeface="Arial Narrow" pitchFamily="34" charset="0"/>
                <a:cs typeface="Arial" pitchFamily="34" charset="0"/>
              </a:rPr>
              <a:t>program kurulumları konularında teknik çalışmalar yürütmektedir. </a:t>
            </a:r>
          </a:p>
          <a:p>
            <a:pPr algn="just"/>
            <a:endParaRPr lang="tr-TR" sz="2800" dirty="0" smtClean="0">
              <a:solidFill>
                <a:schemeClr val="tx1"/>
              </a:solidFill>
              <a:latin typeface="Arial" pitchFamily="34" charset="0"/>
              <a:cs typeface="Arial" pitchFamily="34" charset="0"/>
            </a:endParaRPr>
          </a:p>
          <a:p>
            <a:pPr marL="0" indent="0" algn="just">
              <a:buNone/>
            </a:pPr>
            <a:r>
              <a:rPr lang="tr-TR" sz="2800" dirty="0" smtClean="0">
                <a:solidFill>
                  <a:schemeClr val="tx1"/>
                </a:solidFill>
                <a:latin typeface="Arial" pitchFamily="34" charset="0"/>
                <a:cs typeface="Arial" pitchFamily="34" charset="0"/>
              </a:rPr>
              <a:t> Rahman ÖZCAN :</a:t>
            </a:r>
            <a:endParaRPr lang="tr-TR" sz="2800" dirty="0">
              <a:solidFill>
                <a:schemeClr val="tx1"/>
              </a:solidFill>
              <a:latin typeface="Arial" pitchFamily="34" charset="0"/>
              <a:cs typeface="Arial" pitchFamily="34" charset="0"/>
            </a:endParaRPr>
          </a:p>
          <a:p>
            <a:pPr marL="0" indent="0" algn="just">
              <a:buNone/>
            </a:pPr>
            <a:r>
              <a:rPr lang="tr-TR" sz="2800" dirty="0">
                <a:latin typeface="Arial" pitchFamily="34" charset="0"/>
                <a:cs typeface="Arial" pitchFamily="34" charset="0"/>
              </a:rPr>
              <a:t> </a:t>
            </a:r>
            <a:r>
              <a:rPr lang="tr-TR" sz="2800" dirty="0" smtClean="0">
                <a:solidFill>
                  <a:schemeClr val="bg1"/>
                </a:solidFill>
                <a:latin typeface="Arial" pitchFamily="34" charset="0"/>
                <a:cs typeface="Arial" pitchFamily="34" charset="0"/>
              </a:rPr>
              <a:t>Birimimiz danışma bürosunda görevlidir.</a:t>
            </a:r>
          </a:p>
          <a:p>
            <a:pPr marL="0" indent="0" algn="just">
              <a:buNone/>
            </a:pPr>
            <a:endParaRPr lang="tr-TR" sz="2800" dirty="0">
              <a:latin typeface="Arial" pitchFamily="34" charset="0"/>
              <a:cs typeface="Arial" pitchFamily="34" charset="0"/>
            </a:endParaRPr>
          </a:p>
          <a:p>
            <a:pPr marL="0" indent="0" algn="just">
              <a:buNone/>
            </a:pPr>
            <a:endParaRPr lang="tr-TR" sz="2800" dirty="0">
              <a:solidFill>
                <a:schemeClr val="bg1">
                  <a:lumMod val="95000"/>
                  <a:lumOff val="5000"/>
                </a:schemeClr>
              </a:solidFill>
              <a:latin typeface="Arial Narrow" pitchFamily="34" charset="0"/>
              <a:cs typeface="Times New Roman" pitchFamily="18" charset="0"/>
            </a:endParaRPr>
          </a:p>
          <a:p>
            <a:pPr algn="just"/>
            <a:r>
              <a:rPr lang="tr-TR" sz="2800" dirty="0">
                <a:solidFill>
                  <a:schemeClr val="tx1"/>
                </a:solidFill>
                <a:latin typeface="Arial" pitchFamily="34" charset="0"/>
                <a:cs typeface="Arial" pitchFamily="34" charset="0"/>
              </a:rPr>
              <a:t>Remziye </a:t>
            </a:r>
            <a:r>
              <a:rPr lang="tr-TR" sz="2800" dirty="0" err="1" smtClean="0">
                <a:solidFill>
                  <a:schemeClr val="tx1"/>
                </a:solidFill>
                <a:latin typeface="Arial" pitchFamily="34" charset="0"/>
                <a:cs typeface="Arial" pitchFamily="34" charset="0"/>
              </a:rPr>
              <a:t>Üregen</a:t>
            </a:r>
            <a:r>
              <a:rPr lang="tr-TR" sz="2800" dirty="0" smtClean="0">
                <a:solidFill>
                  <a:schemeClr val="tx1"/>
                </a:solidFill>
                <a:latin typeface="Arial" pitchFamily="34" charset="0"/>
                <a:cs typeface="Arial" pitchFamily="34" charset="0"/>
              </a:rPr>
              <a:t> :</a:t>
            </a:r>
            <a:endParaRPr lang="tr-TR" sz="2800" dirty="0">
              <a:solidFill>
                <a:schemeClr val="tx1"/>
              </a:solidFill>
              <a:latin typeface="Arial" pitchFamily="34" charset="0"/>
              <a:cs typeface="Arial" pitchFamily="34" charset="0"/>
            </a:endParaRPr>
          </a:p>
          <a:p>
            <a:pPr marL="0" indent="0" algn="just">
              <a:buNone/>
            </a:pPr>
            <a:r>
              <a:rPr lang="tr-TR" sz="2800" dirty="0">
                <a:latin typeface="Arial" pitchFamily="34" charset="0"/>
                <a:cs typeface="Arial" pitchFamily="34" charset="0"/>
              </a:rPr>
              <a:t>   </a:t>
            </a:r>
            <a:r>
              <a:rPr lang="tr-TR" sz="2800" dirty="0">
                <a:solidFill>
                  <a:schemeClr val="bg1"/>
                </a:solidFill>
                <a:latin typeface="Arial" pitchFamily="34" charset="0"/>
                <a:cs typeface="Arial" pitchFamily="34" charset="0"/>
              </a:rPr>
              <a:t>Yazı işleri, </a:t>
            </a:r>
            <a:r>
              <a:rPr lang="tr-TR" sz="2800" dirty="0" err="1" smtClean="0">
                <a:solidFill>
                  <a:schemeClr val="bg1"/>
                </a:solidFill>
                <a:latin typeface="Arial" pitchFamily="34" charset="0"/>
                <a:cs typeface="Arial" pitchFamily="34" charset="0"/>
              </a:rPr>
              <a:t>satınalma</a:t>
            </a:r>
            <a:r>
              <a:rPr lang="tr-TR" sz="2800" dirty="0" smtClean="0">
                <a:solidFill>
                  <a:schemeClr val="bg1"/>
                </a:solidFill>
                <a:latin typeface="Arial" pitchFamily="34" charset="0"/>
                <a:cs typeface="Arial" pitchFamily="34" charset="0"/>
              </a:rPr>
              <a:t> işleri ,maaş </a:t>
            </a:r>
            <a:r>
              <a:rPr lang="tr-TR" sz="2800" dirty="0">
                <a:solidFill>
                  <a:schemeClr val="bg1"/>
                </a:solidFill>
                <a:latin typeface="Arial" pitchFamily="34" charset="0"/>
                <a:cs typeface="Arial" pitchFamily="34" charset="0"/>
              </a:rPr>
              <a:t>işlemleri ve personel </a:t>
            </a:r>
            <a:r>
              <a:rPr lang="tr-TR" sz="2800" dirty="0" smtClean="0">
                <a:solidFill>
                  <a:schemeClr val="bg1"/>
                </a:solidFill>
                <a:latin typeface="Arial" pitchFamily="34" charset="0"/>
                <a:cs typeface="Arial" pitchFamily="34" charset="0"/>
              </a:rPr>
              <a:t>özlük işlerini yürütmektedir.</a:t>
            </a:r>
            <a:endParaRPr lang="tr-TR" sz="2800" dirty="0">
              <a:solidFill>
                <a:schemeClr val="bg1"/>
              </a:solidFill>
              <a:latin typeface="Arial" pitchFamily="34" charset="0"/>
              <a:cs typeface="Arial" pitchFamily="34" charset="0"/>
            </a:endParaRPr>
          </a:p>
        </p:txBody>
      </p:sp>
      <p:sp>
        <p:nvSpPr>
          <p:cNvPr id="4" name="Slayt Numarası Yer Tutucusu 3"/>
          <p:cNvSpPr>
            <a:spLocks noGrp="1"/>
          </p:cNvSpPr>
          <p:nvPr>
            <p:ph type="sldNum" sz="quarter" idx="12"/>
          </p:nvPr>
        </p:nvSpPr>
        <p:spPr/>
        <p:txBody>
          <a:bodyPr/>
          <a:lstStyle/>
          <a:p>
            <a:fld id="{AC786528-2F04-457D-8FED-47AA3420C7EB}" type="slidenum">
              <a:rPr lang="tr-TR" smtClean="0"/>
              <a:pPr/>
              <a:t>6</a:t>
            </a:fld>
            <a:endParaRPr lang="tr-TR"/>
          </a:p>
        </p:txBody>
      </p:sp>
    </p:spTree>
    <p:extLst>
      <p:ext uri="{BB962C8B-B14F-4D97-AF65-F5344CB8AC3E}">
        <p14:creationId xmlns:p14="http://schemas.microsoft.com/office/powerpoint/2010/main" val="374552699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80920" cy="940387"/>
          </a:xfrm>
        </p:spPr>
        <p:txBody>
          <a:bodyPr>
            <a:normAutofit/>
          </a:bodyPr>
          <a:lstStyle/>
          <a:p>
            <a:pPr algn="ctr"/>
            <a:r>
              <a:rPr lang="tr-TR" dirty="0">
                <a:latin typeface="Calibri" pitchFamily="34" charset="0"/>
                <a:cs typeface="Calibri" pitchFamily="34" charset="0"/>
              </a:rPr>
              <a:t>MEVCUT PERSONELLER</a:t>
            </a:r>
            <a:endParaRPr lang="en-US" sz="3600" dirty="0">
              <a:latin typeface="Calibri" pitchFamily="34" charset="0"/>
              <a:cs typeface="Calibri" pitchFamily="34" charset="0"/>
            </a:endParaRPr>
          </a:p>
        </p:txBody>
      </p:sp>
      <p:sp>
        <p:nvSpPr>
          <p:cNvPr id="3" name="Content Placeholder 2"/>
          <p:cNvSpPr>
            <a:spLocks noGrp="1"/>
          </p:cNvSpPr>
          <p:nvPr>
            <p:ph idx="1"/>
          </p:nvPr>
        </p:nvSpPr>
        <p:spPr>
          <a:xfrm>
            <a:off x="323528" y="620688"/>
            <a:ext cx="8568952" cy="5544616"/>
          </a:xfrm>
        </p:spPr>
        <p:txBody>
          <a:bodyPr>
            <a:noAutofit/>
          </a:bodyPr>
          <a:lstStyle/>
          <a:p>
            <a:pPr algn="just"/>
            <a:endParaRPr lang="tr-TR" sz="2800" dirty="0">
              <a:solidFill>
                <a:schemeClr val="bg1">
                  <a:lumMod val="95000"/>
                  <a:lumOff val="5000"/>
                </a:schemeClr>
              </a:solidFill>
              <a:latin typeface="Arial Narrow" pitchFamily="34" charset="0"/>
              <a:cs typeface="Times New Roman" pitchFamily="18" charset="0"/>
            </a:endParaRPr>
          </a:p>
          <a:p>
            <a:pPr marL="0" indent="0" algn="just">
              <a:buNone/>
            </a:pPr>
            <a:r>
              <a:rPr lang="tr-TR" sz="2800" dirty="0" smtClean="0">
                <a:solidFill>
                  <a:schemeClr val="tx1"/>
                </a:solidFill>
                <a:latin typeface="Arial" pitchFamily="34" charset="0"/>
                <a:cs typeface="Arial" pitchFamily="34" charset="0"/>
              </a:rPr>
              <a:t>Alihan </a:t>
            </a:r>
            <a:r>
              <a:rPr lang="tr-TR" sz="2800" dirty="0" smtClean="0">
                <a:solidFill>
                  <a:schemeClr val="tx1"/>
                </a:solidFill>
                <a:latin typeface="Arial" pitchFamily="34" charset="0"/>
                <a:cs typeface="Arial" pitchFamily="34" charset="0"/>
              </a:rPr>
              <a:t>YILDIZ &amp; Şahin </a:t>
            </a:r>
            <a:r>
              <a:rPr lang="tr-TR" sz="2800" dirty="0" smtClean="0">
                <a:solidFill>
                  <a:schemeClr val="tx1"/>
                </a:solidFill>
                <a:latin typeface="Arial" pitchFamily="34" charset="0"/>
                <a:cs typeface="Arial" pitchFamily="34" charset="0"/>
              </a:rPr>
              <a:t>GÜNEŞ :</a:t>
            </a:r>
            <a:endParaRPr lang="tr-TR" sz="2800" dirty="0">
              <a:solidFill>
                <a:schemeClr val="tx1"/>
              </a:solidFill>
              <a:latin typeface="Arial" pitchFamily="34" charset="0"/>
              <a:cs typeface="Arial" pitchFamily="34" charset="0"/>
            </a:endParaRPr>
          </a:p>
          <a:p>
            <a:pPr marL="0" indent="0" algn="just">
              <a:buNone/>
            </a:pPr>
            <a:r>
              <a:rPr lang="tr-TR" sz="2800" dirty="0" smtClean="0">
                <a:latin typeface="Arial" pitchFamily="34" charset="0"/>
                <a:cs typeface="Arial" pitchFamily="34" charset="0"/>
              </a:rPr>
              <a:t>   </a:t>
            </a:r>
            <a:r>
              <a:rPr lang="tr-TR" sz="2800" dirty="0" smtClean="0">
                <a:solidFill>
                  <a:schemeClr val="bg1"/>
                </a:solidFill>
                <a:latin typeface="Arial" pitchFamily="34" charset="0"/>
                <a:cs typeface="Arial" pitchFamily="34" charset="0"/>
              </a:rPr>
              <a:t>Teknik </a:t>
            </a:r>
            <a:r>
              <a:rPr lang="tr-TR" sz="2800" dirty="0">
                <a:solidFill>
                  <a:schemeClr val="bg1"/>
                </a:solidFill>
                <a:latin typeface="Arial" pitchFamily="34" charset="0"/>
                <a:cs typeface="Arial" pitchFamily="34" charset="0"/>
              </a:rPr>
              <a:t>servis işlerinden sorumludurlar</a:t>
            </a:r>
            <a:r>
              <a:rPr lang="tr-TR" sz="2800" dirty="0" smtClean="0">
                <a:solidFill>
                  <a:schemeClr val="bg1"/>
                </a:solidFill>
                <a:latin typeface="Arial" pitchFamily="34" charset="0"/>
                <a:cs typeface="Arial" pitchFamily="34" charset="0"/>
              </a:rPr>
              <a:t>.  </a:t>
            </a:r>
            <a:r>
              <a:rPr lang="tr-TR" sz="2800" dirty="0">
                <a:solidFill>
                  <a:schemeClr val="bg1"/>
                </a:solidFill>
                <a:latin typeface="Arial" pitchFamily="34" charset="0"/>
                <a:cs typeface="Arial" pitchFamily="34" charset="0"/>
              </a:rPr>
              <a:t>. Genelde kampüs içindeki işlere yerinden hizmet yapmak amacıyla giderler</a:t>
            </a:r>
          </a:p>
          <a:p>
            <a:pPr marL="0" indent="0" algn="just">
              <a:buNone/>
            </a:pPr>
            <a:r>
              <a:rPr lang="tr-TR" sz="2800" dirty="0">
                <a:solidFill>
                  <a:schemeClr val="bg1"/>
                </a:solidFill>
                <a:latin typeface="Arial" pitchFamily="34" charset="0"/>
                <a:cs typeface="Arial" pitchFamily="34" charset="0"/>
              </a:rPr>
              <a:t>   .Bozuk ya da çalışmayan bilgisayar çevre birimlerini araçla kurum teknik servisine getirirler ve çözüme kavuştururlar. </a:t>
            </a:r>
          </a:p>
          <a:p>
            <a:pPr marL="0" indent="0" algn="just">
              <a:buNone/>
            </a:pPr>
            <a:endParaRPr lang="tr-TR" dirty="0">
              <a:latin typeface="Arial Narrow" pitchFamily="34" charset="0"/>
              <a:cs typeface="Times New Roman" pitchFamily="18" charset="0"/>
            </a:endParaRPr>
          </a:p>
          <a:p>
            <a:pPr marL="0" indent="0" algn="just">
              <a:buNone/>
            </a:pPr>
            <a:endParaRPr lang="tr-TR" dirty="0">
              <a:solidFill>
                <a:schemeClr val="bg1">
                  <a:lumMod val="95000"/>
                  <a:lumOff val="5000"/>
                </a:schemeClr>
              </a:solidFill>
              <a:latin typeface="Arial Narrow" pitchFamily="34" charset="0"/>
              <a:cs typeface="Times New Roman" pitchFamily="18" charset="0"/>
            </a:endParaRPr>
          </a:p>
          <a:p>
            <a:pPr marL="0" indent="0" algn="just">
              <a:buNone/>
            </a:pPr>
            <a:endParaRPr lang="tr-TR" dirty="0">
              <a:latin typeface="Arial Narrow" pitchFamily="34" charset="0"/>
              <a:cs typeface="Times New Roman" pitchFamily="18" charset="0"/>
            </a:endParaRPr>
          </a:p>
        </p:txBody>
      </p:sp>
      <p:sp>
        <p:nvSpPr>
          <p:cNvPr id="4" name="Slayt Numarası Yer Tutucusu 3"/>
          <p:cNvSpPr>
            <a:spLocks noGrp="1"/>
          </p:cNvSpPr>
          <p:nvPr>
            <p:ph type="sldNum" sz="quarter" idx="12"/>
          </p:nvPr>
        </p:nvSpPr>
        <p:spPr/>
        <p:txBody>
          <a:bodyPr/>
          <a:lstStyle/>
          <a:p>
            <a:fld id="{AC786528-2F04-457D-8FED-47AA3420C7EB}" type="slidenum">
              <a:rPr lang="tr-TR" smtClean="0"/>
              <a:pPr/>
              <a:t>7</a:t>
            </a:fld>
            <a:endParaRPr lang="tr-TR"/>
          </a:p>
        </p:txBody>
      </p:sp>
    </p:spTree>
    <p:extLst>
      <p:ext uri="{BB962C8B-B14F-4D97-AF65-F5344CB8AC3E}">
        <p14:creationId xmlns:p14="http://schemas.microsoft.com/office/powerpoint/2010/main" val="98775800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80920" cy="940387"/>
          </a:xfrm>
        </p:spPr>
        <p:txBody>
          <a:bodyPr>
            <a:normAutofit/>
          </a:bodyPr>
          <a:lstStyle/>
          <a:p>
            <a:pPr algn="ctr"/>
            <a:r>
              <a:rPr lang="tr-TR" dirty="0">
                <a:latin typeface="Calibri" pitchFamily="34" charset="0"/>
                <a:cs typeface="Calibri" pitchFamily="34" charset="0"/>
              </a:rPr>
              <a:t>MEVCUT PERSONELLER</a:t>
            </a:r>
            <a:endParaRPr lang="en-US" sz="3600" dirty="0">
              <a:latin typeface="Calibri" pitchFamily="34" charset="0"/>
              <a:cs typeface="Calibri" pitchFamily="34" charset="0"/>
            </a:endParaRPr>
          </a:p>
        </p:txBody>
      </p:sp>
      <p:sp>
        <p:nvSpPr>
          <p:cNvPr id="3" name="Content Placeholder 2"/>
          <p:cNvSpPr>
            <a:spLocks noGrp="1"/>
          </p:cNvSpPr>
          <p:nvPr>
            <p:ph idx="1"/>
          </p:nvPr>
        </p:nvSpPr>
        <p:spPr>
          <a:xfrm>
            <a:off x="323528" y="620688"/>
            <a:ext cx="8568952" cy="5544616"/>
          </a:xfrm>
        </p:spPr>
        <p:txBody>
          <a:bodyPr>
            <a:noAutofit/>
          </a:bodyPr>
          <a:lstStyle/>
          <a:p>
            <a:pPr algn="just"/>
            <a:endParaRPr lang="tr-TR" sz="2800" dirty="0">
              <a:solidFill>
                <a:schemeClr val="bg1">
                  <a:lumMod val="95000"/>
                  <a:lumOff val="5000"/>
                </a:schemeClr>
              </a:solidFill>
              <a:latin typeface="Arial Narrow" pitchFamily="34" charset="0"/>
              <a:cs typeface="Times New Roman" pitchFamily="18" charset="0"/>
            </a:endParaRPr>
          </a:p>
          <a:p>
            <a:pPr marL="0" indent="0" algn="just">
              <a:buNone/>
            </a:pPr>
            <a:r>
              <a:rPr lang="tr-TR" sz="2800" dirty="0" smtClean="0">
                <a:solidFill>
                  <a:schemeClr val="tx1"/>
                </a:solidFill>
                <a:latin typeface="Arial" pitchFamily="34" charset="0"/>
                <a:cs typeface="Arial" pitchFamily="34" charset="0"/>
              </a:rPr>
              <a:t>Gülistan Yiğit </a:t>
            </a:r>
            <a:r>
              <a:rPr lang="tr-TR" sz="2800" dirty="0" smtClean="0">
                <a:solidFill>
                  <a:schemeClr val="tx1"/>
                </a:solidFill>
                <a:latin typeface="Arial" pitchFamily="34" charset="0"/>
                <a:cs typeface="Arial" pitchFamily="34" charset="0"/>
              </a:rPr>
              <a:t>&amp; </a:t>
            </a:r>
            <a:r>
              <a:rPr lang="tr-TR" sz="2800" dirty="0" smtClean="0">
                <a:solidFill>
                  <a:schemeClr val="tx1"/>
                </a:solidFill>
                <a:latin typeface="Arial" pitchFamily="34" charset="0"/>
                <a:cs typeface="Arial" pitchFamily="34" charset="0"/>
              </a:rPr>
              <a:t>Işılay </a:t>
            </a:r>
            <a:r>
              <a:rPr lang="tr-TR" sz="2800" dirty="0" smtClean="0">
                <a:solidFill>
                  <a:schemeClr val="tx1"/>
                </a:solidFill>
                <a:latin typeface="Arial" pitchFamily="34" charset="0"/>
                <a:cs typeface="Arial" pitchFamily="34" charset="0"/>
              </a:rPr>
              <a:t>Kaya :</a:t>
            </a:r>
            <a:endParaRPr lang="tr-TR" sz="2800" dirty="0">
              <a:solidFill>
                <a:schemeClr val="tx1"/>
              </a:solidFill>
              <a:latin typeface="Arial" pitchFamily="34" charset="0"/>
              <a:cs typeface="Arial" pitchFamily="34" charset="0"/>
            </a:endParaRPr>
          </a:p>
          <a:p>
            <a:pPr marL="0" indent="0">
              <a:buNone/>
            </a:pPr>
            <a:r>
              <a:rPr lang="tr-TR" sz="2800" dirty="0" smtClean="0">
                <a:latin typeface="Arial" pitchFamily="34" charset="0"/>
                <a:cs typeface="Arial" pitchFamily="34" charset="0"/>
              </a:rPr>
              <a:t>   </a:t>
            </a:r>
            <a:r>
              <a:rPr lang="tr-TR" sz="2800" dirty="0" smtClean="0">
                <a:solidFill>
                  <a:schemeClr val="bg1"/>
                </a:solidFill>
                <a:latin typeface="Arial" pitchFamily="34" charset="0"/>
                <a:cs typeface="Arial" pitchFamily="34" charset="0"/>
              </a:rPr>
              <a:t>Üniversitemiz telefon santralinde görev yapmaktadırlar. </a:t>
            </a:r>
            <a:endParaRPr lang="tr-TR" sz="2800" dirty="0">
              <a:solidFill>
                <a:schemeClr val="bg1"/>
              </a:solidFill>
              <a:latin typeface="Arial" pitchFamily="34" charset="0"/>
              <a:cs typeface="Arial" pitchFamily="34" charset="0"/>
            </a:endParaRPr>
          </a:p>
          <a:p>
            <a:pPr marL="0" indent="0" algn="just">
              <a:buNone/>
            </a:pPr>
            <a:endParaRPr lang="tr-TR" sz="2800" dirty="0">
              <a:solidFill>
                <a:schemeClr val="bg1"/>
              </a:solidFill>
              <a:latin typeface="Arial" pitchFamily="34" charset="0"/>
              <a:cs typeface="Arial" pitchFamily="34" charset="0"/>
            </a:endParaRPr>
          </a:p>
          <a:p>
            <a:pPr marL="0" indent="0" algn="just">
              <a:buNone/>
            </a:pPr>
            <a:endParaRPr lang="tr-TR" dirty="0">
              <a:latin typeface="Arial Narrow" pitchFamily="34" charset="0"/>
              <a:cs typeface="Times New Roman" pitchFamily="18" charset="0"/>
            </a:endParaRPr>
          </a:p>
          <a:p>
            <a:pPr marL="0" indent="0" algn="just">
              <a:buNone/>
            </a:pPr>
            <a:endParaRPr lang="tr-TR" dirty="0">
              <a:solidFill>
                <a:schemeClr val="bg1">
                  <a:lumMod val="95000"/>
                  <a:lumOff val="5000"/>
                </a:schemeClr>
              </a:solidFill>
              <a:latin typeface="Arial Narrow" pitchFamily="34" charset="0"/>
              <a:cs typeface="Times New Roman" pitchFamily="18" charset="0"/>
            </a:endParaRPr>
          </a:p>
          <a:p>
            <a:pPr marL="0" indent="0" algn="just">
              <a:buNone/>
            </a:pPr>
            <a:endParaRPr lang="tr-TR" dirty="0">
              <a:latin typeface="Arial Narrow" pitchFamily="34" charset="0"/>
              <a:cs typeface="Times New Roman" pitchFamily="18" charset="0"/>
            </a:endParaRPr>
          </a:p>
        </p:txBody>
      </p:sp>
      <p:sp>
        <p:nvSpPr>
          <p:cNvPr id="4" name="Slayt Numarası Yer Tutucusu 3"/>
          <p:cNvSpPr>
            <a:spLocks noGrp="1"/>
          </p:cNvSpPr>
          <p:nvPr>
            <p:ph type="sldNum" sz="quarter" idx="12"/>
          </p:nvPr>
        </p:nvSpPr>
        <p:spPr/>
        <p:txBody>
          <a:bodyPr/>
          <a:lstStyle/>
          <a:p>
            <a:fld id="{AC786528-2F04-457D-8FED-47AA3420C7EB}" type="slidenum">
              <a:rPr lang="tr-TR" smtClean="0"/>
              <a:pPr/>
              <a:t>8</a:t>
            </a:fld>
            <a:endParaRPr lang="tr-TR"/>
          </a:p>
        </p:txBody>
      </p:sp>
    </p:spTree>
    <p:extLst>
      <p:ext uri="{BB962C8B-B14F-4D97-AF65-F5344CB8AC3E}">
        <p14:creationId xmlns:p14="http://schemas.microsoft.com/office/powerpoint/2010/main" val="61439647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205064"/>
          </a:xfrm>
        </p:spPr>
        <p:txBody>
          <a:bodyPr>
            <a:normAutofit/>
          </a:bodyPr>
          <a:lstStyle/>
          <a:p>
            <a:r>
              <a:rPr lang="tr-TR" sz="2800" dirty="0">
                <a:latin typeface="Arial" pitchFamily="34" charset="0"/>
                <a:cs typeface="Arial" pitchFamily="34" charset="0"/>
              </a:rPr>
              <a:t>Kurumsal e-posta sunucu </a:t>
            </a:r>
            <a:r>
              <a:rPr lang="tr-TR" sz="2800" dirty="0" smtClean="0">
                <a:latin typeface="Arial" pitchFamily="34" charset="0"/>
                <a:cs typeface="Arial" pitchFamily="34" charset="0"/>
              </a:rPr>
              <a:t>düzenlemeleri yapıldı.</a:t>
            </a:r>
          </a:p>
          <a:p>
            <a:pPr marL="0" indent="0">
              <a:buNone/>
            </a:pPr>
            <a:r>
              <a:rPr lang="tr-TR" sz="2800" dirty="0" smtClean="0">
                <a:latin typeface="Arial" pitchFamily="34" charset="0"/>
                <a:cs typeface="Arial" pitchFamily="34" charset="0"/>
              </a:rPr>
              <a:t> </a:t>
            </a:r>
            <a:endParaRPr lang="tr-TR" sz="2800" dirty="0">
              <a:latin typeface="Arial" pitchFamily="34" charset="0"/>
              <a:cs typeface="Arial" pitchFamily="34" charset="0"/>
            </a:endParaRPr>
          </a:p>
          <a:p>
            <a:r>
              <a:rPr lang="tr-TR" sz="2800" dirty="0">
                <a:latin typeface="Arial" pitchFamily="34" charset="0"/>
                <a:cs typeface="Arial" pitchFamily="34" charset="0"/>
              </a:rPr>
              <a:t>Tüm Aktif cihaz, Sunucu ve </a:t>
            </a:r>
            <a:r>
              <a:rPr lang="tr-TR" sz="2800" dirty="0" err="1">
                <a:latin typeface="Arial" pitchFamily="34" charset="0"/>
                <a:cs typeface="Arial" pitchFamily="34" charset="0"/>
              </a:rPr>
              <a:t>Karağaç</a:t>
            </a:r>
            <a:r>
              <a:rPr lang="tr-TR" sz="2800" dirty="0">
                <a:latin typeface="Arial" pitchFamily="34" charset="0"/>
                <a:cs typeface="Arial" pitchFamily="34" charset="0"/>
              </a:rPr>
              <a:t> Kampüsündeki cihazların yapılan Güvenlik testleri sonucuna göre gerekli önlemler </a:t>
            </a:r>
            <a:r>
              <a:rPr lang="tr-TR" sz="2800" dirty="0" smtClean="0">
                <a:latin typeface="Arial" pitchFamily="34" charset="0"/>
                <a:cs typeface="Arial" pitchFamily="34" charset="0"/>
              </a:rPr>
              <a:t>alındı.</a:t>
            </a:r>
            <a:endParaRPr lang="tr-TR" sz="2800" dirty="0">
              <a:latin typeface="Arial" pitchFamily="34" charset="0"/>
              <a:cs typeface="Arial" pitchFamily="34" charset="0"/>
            </a:endParaRP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9</a:t>
            </a:fld>
            <a:endParaRPr lang="tr-TR"/>
          </a:p>
        </p:txBody>
      </p:sp>
    </p:spTree>
    <p:extLst>
      <p:ext uri="{BB962C8B-B14F-4D97-AF65-F5344CB8AC3E}">
        <p14:creationId xmlns:p14="http://schemas.microsoft.com/office/powerpoint/2010/main" val="163803043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theme/theme1.xml><?xml version="1.0" encoding="utf-8"?>
<a:theme xmlns:a="http://schemas.openxmlformats.org/drawingml/2006/main" name="Hasır">
  <a:themeElements>
    <a:clrScheme name="Hasır">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y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asır">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Hasır">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themeOverride>
</file>

<file path=docProps/app.xml><?xml version="1.0" encoding="utf-8"?>
<Properties xmlns="http://schemas.openxmlformats.org/officeDocument/2006/extended-properties" xmlns:vt="http://schemas.openxmlformats.org/officeDocument/2006/docPropsVTypes">
  <Template/>
  <TotalTime>15210</TotalTime>
  <Words>1328</Words>
  <Application>Microsoft Office PowerPoint</Application>
  <PresentationFormat>Ekran Gösterisi (4:3)</PresentationFormat>
  <Paragraphs>258</Paragraphs>
  <Slides>33</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33</vt:i4>
      </vt:variant>
    </vt:vector>
  </HeadingPairs>
  <TitlesOfParts>
    <vt:vector size="41" baseType="lpstr">
      <vt:lpstr>Arabic Typesetting</vt:lpstr>
      <vt:lpstr>Arial</vt:lpstr>
      <vt:lpstr>Arial Narrow</vt:lpstr>
      <vt:lpstr>Arial Rounded MT Bold</vt:lpstr>
      <vt:lpstr>Calibri</vt:lpstr>
      <vt:lpstr>Times New Roman</vt:lpstr>
      <vt:lpstr>Tw Cen MT</vt:lpstr>
      <vt:lpstr>Hasır</vt:lpstr>
      <vt:lpstr>BİLGİ İŞLEM  DAİRE BAŞKANLIĞI  </vt:lpstr>
      <vt:lpstr>GENEL BİLGİLER</vt:lpstr>
      <vt:lpstr>PowerPoint Sunusu</vt:lpstr>
      <vt:lpstr>PowerPoint Sunusu</vt:lpstr>
      <vt:lpstr>MEVCUT PERSONELLER</vt:lpstr>
      <vt:lpstr>MEVCUT PERSONELLER</vt:lpstr>
      <vt:lpstr>MEVCUT PERSONELLER</vt:lpstr>
      <vt:lpstr>MEVCUT PERSONELLER</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PowerPoint Sunusu</vt:lpstr>
      <vt:lpstr>PowerPoint Sunusu</vt:lpstr>
      <vt:lpstr>YAPILAN FAALİYETLER </vt:lpstr>
      <vt:lpstr>YAPILAN FAALİYETLER </vt:lpstr>
      <vt:lpstr>YAPILAN FAALİYETLER </vt:lpstr>
      <vt:lpstr>YAPILAN FAALİYETLER </vt:lpstr>
      <vt:lpstr>YAPILAN FAALİYETLER </vt:lpstr>
      <vt:lpstr>GELEN GİDEN EVRAK BİLGİSİ</vt:lpstr>
      <vt:lpstr>ÇALIŞAN SUNUCULARIMIZ</vt:lpstr>
      <vt:lpstr>YAPILACAK FAALİYETLER </vt:lpstr>
      <vt:lpstr>YAPILACAK FAALİYETLER </vt:lpstr>
      <vt:lpstr>SONUÇ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KBB ORGANİZASYON ŞEMASI</dc:title>
  <dc:creator>ozgur.ozden</dc:creator>
  <cp:lastModifiedBy>CESUR</cp:lastModifiedBy>
  <cp:revision>712</cp:revision>
  <cp:lastPrinted>2015-04-06T06:55:02Z</cp:lastPrinted>
  <dcterms:created xsi:type="dcterms:W3CDTF">2010-06-25T07:05:29Z</dcterms:created>
  <dcterms:modified xsi:type="dcterms:W3CDTF">2020-01-31T13:09:51Z</dcterms:modified>
</cp:coreProperties>
</file>