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notesMasterIdLst>
    <p:notesMasterId r:id="rId38"/>
  </p:notesMasterIdLst>
  <p:sldIdLst>
    <p:sldId id="371" r:id="rId2"/>
    <p:sldId id="356" r:id="rId3"/>
    <p:sldId id="416" r:id="rId4"/>
    <p:sldId id="476" r:id="rId5"/>
    <p:sldId id="417" r:id="rId6"/>
    <p:sldId id="418" r:id="rId7"/>
    <p:sldId id="479" r:id="rId8"/>
    <p:sldId id="502" r:id="rId9"/>
    <p:sldId id="450" r:id="rId10"/>
    <p:sldId id="498" r:id="rId11"/>
    <p:sldId id="495" r:id="rId12"/>
    <p:sldId id="499" r:id="rId13"/>
    <p:sldId id="482" r:id="rId14"/>
    <p:sldId id="500" r:id="rId15"/>
    <p:sldId id="483" r:id="rId16"/>
    <p:sldId id="484" r:id="rId17"/>
    <p:sldId id="501" r:id="rId18"/>
    <p:sldId id="487" r:id="rId19"/>
    <p:sldId id="509" r:id="rId20"/>
    <p:sldId id="486" r:id="rId21"/>
    <p:sldId id="485" r:id="rId22"/>
    <p:sldId id="489" r:id="rId23"/>
    <p:sldId id="496" r:id="rId24"/>
    <p:sldId id="507" r:id="rId25"/>
    <p:sldId id="452" r:id="rId26"/>
    <p:sldId id="505" r:id="rId27"/>
    <p:sldId id="510" r:id="rId28"/>
    <p:sldId id="503" r:id="rId29"/>
    <p:sldId id="511" r:id="rId30"/>
    <p:sldId id="457" r:id="rId31"/>
    <p:sldId id="504" r:id="rId32"/>
    <p:sldId id="508" r:id="rId33"/>
    <p:sldId id="433" r:id="rId34"/>
    <p:sldId id="455" r:id="rId35"/>
    <p:sldId id="506" r:id="rId36"/>
    <p:sldId id="427" r:id="rId37"/>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11" autoAdjust="0"/>
    <p:restoredTop sz="99795" autoAdjust="0"/>
  </p:normalViewPr>
  <p:slideViewPr>
    <p:cSldViewPr>
      <p:cViewPr varScale="1">
        <p:scale>
          <a:sx n="115" d="100"/>
          <a:sy n="115" d="100"/>
        </p:scale>
        <p:origin x="1410" y="11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F452EF-F8F8-4EC9-BB9F-98937A73C8A5}" type="datetimeFigureOut">
              <a:rPr lang="tr-TR" smtClean="0"/>
              <a:t>15.02.2021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87DE62D-CD7D-4131-99A9-21A9636A6C4C}" type="slidenum">
              <a:rPr lang="tr-TR" smtClean="0"/>
              <a:t>‹#›</a:t>
            </a:fld>
            <a:endParaRPr lang="tr-TR"/>
          </a:p>
        </p:txBody>
      </p:sp>
    </p:spTree>
    <p:extLst>
      <p:ext uri="{BB962C8B-B14F-4D97-AF65-F5344CB8AC3E}">
        <p14:creationId xmlns:p14="http://schemas.microsoft.com/office/powerpoint/2010/main" val="182289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3155EFF-A4EB-4FF7-A1AC-28DA19ECCEA3}" type="datetime1">
              <a:rPr lang="tr-TR" smtClean="0"/>
              <a:t>15.02.2021</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a:t>Asıl başlık stili için tıklatın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34BD0B1-E288-42DD-AE80-95D1F9553748}" type="datetime1">
              <a:rPr lang="tr-TR" smtClean="0"/>
              <a:t>15.02.2021</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B2B0809-AF00-4BF0-AE87-D58E50DA918A}" type="datetime1">
              <a:rPr lang="tr-TR" smtClean="0"/>
              <a:t>15.02.2021</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D26E1B9-31B6-4478-BFC7-9FA6EB0EEBB7}" type="datetime1">
              <a:rPr lang="tr-TR" smtClean="0"/>
              <a:t>15.02.2021</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5" name="Title 94"/>
          <p:cNvSpPr>
            <a:spLocks noGrp="1"/>
          </p:cNvSpPr>
          <p:nvPr>
            <p:ph type="title"/>
          </p:nvPr>
        </p:nvSpPr>
        <p:spPr>
          <a:xfrm>
            <a:off x="457200" y="4463568"/>
            <a:ext cx="8305800" cy="1143000"/>
          </a:xfrm>
        </p:spPr>
        <p:txBody>
          <a:bodyPr/>
          <a:lstStyle/>
          <a:p>
            <a:r>
              <a:rPr lang="tr-TR"/>
              <a:t>Asıl başlık stili için tıklatın</a:t>
            </a:r>
            <a:endParaRPr lang="en-US"/>
          </a:p>
        </p:txBody>
      </p:sp>
      <p:sp>
        <p:nvSpPr>
          <p:cNvPr id="2" name="Date Placeholder 1"/>
          <p:cNvSpPr>
            <a:spLocks noGrp="1"/>
          </p:cNvSpPr>
          <p:nvPr>
            <p:ph type="dt" sz="half" idx="10"/>
          </p:nvPr>
        </p:nvSpPr>
        <p:spPr/>
        <p:txBody>
          <a:bodyPr/>
          <a:lstStyle/>
          <a:p>
            <a:fld id="{E9E27A8A-C621-42DA-BEC1-F55602C6B3AB}" type="datetime1">
              <a:rPr lang="tr-TR" smtClean="0"/>
              <a:t>15.02.2021</a:t>
            </a:fld>
            <a:endParaRPr lang="tr-TR"/>
          </a:p>
        </p:txBody>
      </p:sp>
      <p:sp>
        <p:nvSpPr>
          <p:cNvPr id="91" name="Footer Placeholder 90"/>
          <p:cNvSpPr>
            <a:spLocks noGrp="1"/>
          </p:cNvSpPr>
          <p:nvPr>
            <p:ph type="ftr" sz="quarter" idx="11"/>
          </p:nvPr>
        </p:nvSpPr>
        <p:spPr/>
        <p:txBody>
          <a:bodyPr/>
          <a:lstStyle/>
          <a:p>
            <a:r>
              <a:rPr lang="tr-TR"/>
              <a:t>1</a:t>
            </a:r>
          </a:p>
        </p:txBody>
      </p:sp>
      <p:sp>
        <p:nvSpPr>
          <p:cNvPr id="92" name="Slide Number Placeholder 91"/>
          <p:cNvSpPr>
            <a:spLocks noGrp="1"/>
          </p:cNvSpPr>
          <p:nvPr>
            <p:ph type="sldNum" sz="quarter" idx="12"/>
          </p:nvPr>
        </p:nvSpPr>
        <p:spPr/>
        <p:txBody>
          <a:bodyPr/>
          <a:lstStyle/>
          <a:p>
            <a:fld id="{AC786528-2F04-457D-8FED-47AA3420C7E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39F040F-5BC5-4501-8C9E-8C574EAE43CF}" type="datetime1">
              <a:rPr lang="tr-TR" smtClean="0"/>
              <a:t>15.02.2021</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F835D75-9CD1-4139-B3FF-E01BFFE30645}" type="datetime1">
              <a:rPr lang="tr-TR" smtClean="0"/>
              <a:t>15.02.2021</a:t>
            </a:fld>
            <a:endParaRPr lang="tr-TR"/>
          </a:p>
        </p:txBody>
      </p:sp>
      <p:sp>
        <p:nvSpPr>
          <p:cNvPr id="8" name="Footer Placeholder 7"/>
          <p:cNvSpPr>
            <a:spLocks noGrp="1"/>
          </p:cNvSpPr>
          <p:nvPr>
            <p:ph type="ftr" sz="quarter" idx="11"/>
          </p:nvPr>
        </p:nvSpPr>
        <p:spPr/>
        <p:txBody>
          <a:bodyPr/>
          <a:lstStyle/>
          <a:p>
            <a:r>
              <a:rPr lang="tr-TR"/>
              <a:t>1</a:t>
            </a:r>
          </a:p>
        </p:txBody>
      </p:sp>
      <p:sp>
        <p:nvSpPr>
          <p:cNvPr id="9" name="Slide Number Placeholder 8"/>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B566530-143A-4C64-8853-34641765B32B}" type="datetime1">
              <a:rPr lang="tr-TR" smtClean="0"/>
              <a:t>15.02.2021</a:t>
            </a:fld>
            <a:endParaRPr lang="tr-TR"/>
          </a:p>
        </p:txBody>
      </p:sp>
      <p:sp>
        <p:nvSpPr>
          <p:cNvPr id="4" name="Footer Placeholder 3"/>
          <p:cNvSpPr>
            <a:spLocks noGrp="1"/>
          </p:cNvSpPr>
          <p:nvPr>
            <p:ph type="ftr" sz="quarter" idx="11"/>
          </p:nvPr>
        </p:nvSpPr>
        <p:spPr/>
        <p:txBody>
          <a:bodyPr/>
          <a:lstStyle/>
          <a:p>
            <a:r>
              <a:rPr lang="tr-TR"/>
              <a:t>1</a:t>
            </a:r>
          </a:p>
        </p:txBody>
      </p:sp>
      <p:sp>
        <p:nvSpPr>
          <p:cNvPr id="5" name="Slide Number Placeholder 4"/>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05831-9183-48ED-8CC9-D6ED4FB6B4EF}" type="datetime1">
              <a:rPr lang="tr-TR" smtClean="0"/>
              <a:t>15.02.2021</a:t>
            </a:fld>
            <a:endParaRPr lang="tr-TR"/>
          </a:p>
        </p:txBody>
      </p:sp>
      <p:sp>
        <p:nvSpPr>
          <p:cNvPr id="3" name="Footer Placeholder 2"/>
          <p:cNvSpPr>
            <a:spLocks noGrp="1"/>
          </p:cNvSpPr>
          <p:nvPr>
            <p:ph type="ftr" sz="quarter" idx="11"/>
          </p:nvPr>
        </p:nvSpPr>
        <p:spPr/>
        <p:txBody>
          <a:bodyPr/>
          <a:lstStyle/>
          <a:p>
            <a:r>
              <a:rPr lang="tr-TR"/>
              <a:t>1</a:t>
            </a:r>
          </a:p>
        </p:txBody>
      </p:sp>
      <p:sp>
        <p:nvSpPr>
          <p:cNvPr id="4" name="Slide Number Placeholder 3"/>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E83B71-2A45-4235-ADC7-160A42025059}" type="datetime1">
              <a:rPr lang="tr-TR" smtClean="0"/>
              <a:t>15.02.2021</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5" name="Date Placeholder 4"/>
          <p:cNvSpPr>
            <a:spLocks noGrp="1"/>
          </p:cNvSpPr>
          <p:nvPr>
            <p:ph type="dt" sz="half" idx="10"/>
          </p:nvPr>
        </p:nvSpPr>
        <p:spPr/>
        <p:txBody>
          <a:bodyPr/>
          <a:lstStyle/>
          <a:p>
            <a:fld id="{BB019FBF-13CC-4CD2-8D83-CCD5CF5BB41A}" type="datetime1">
              <a:rPr lang="tr-TR" smtClean="0"/>
              <a:t>15.02.2021</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B368536-050A-4488-9429-3EFA0C252673}" type="datetime1">
              <a:rPr lang="tr-TR" smtClean="0"/>
              <a:t>15.02.2021</a:t>
            </a:fld>
            <a:endParaRPr lang="tr-T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tr-TR"/>
              <a:t>1</a:t>
            </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AC786528-2F04-457D-8FED-47AA3420C7EB}"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60649"/>
            <a:ext cx="8568952" cy="3240359"/>
          </a:xfrm>
        </p:spPr>
        <p:txBody>
          <a:bodyPr>
            <a:noAutofit/>
          </a:bodyPr>
          <a:lstStyle/>
          <a:p>
            <a:pPr algn="ct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BİLGİ İŞLEM </a:t>
            </a:r>
            <a:b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DAİRE BAŞKANLIĞI </a:t>
            </a:r>
            <a: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
            </a:r>
            <a:b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endParaRPr lang="en-US" sz="2000" dirty="0">
              <a:solidFill>
                <a:schemeClr val="accent6">
                  <a:lumMod val="75000"/>
                </a:schemeClr>
              </a:solidFill>
              <a:effectLst>
                <a:outerShdw blurRad="38100" dist="38100" dir="2700000" algn="tl">
                  <a:srgbClr val="000000">
                    <a:alpha val="43137"/>
                  </a:srgbClr>
                </a:outerShdw>
              </a:effectLst>
              <a:latin typeface="Arial Rounded MT Bold" pitchFamily="34" charset="0"/>
            </a:endParaRPr>
          </a:p>
        </p:txBody>
      </p:sp>
      <p:sp>
        <p:nvSpPr>
          <p:cNvPr id="2" name="Dikdörtgen 1"/>
          <p:cNvSpPr/>
          <p:nvPr/>
        </p:nvSpPr>
        <p:spPr>
          <a:xfrm>
            <a:off x="107504" y="4437112"/>
            <a:ext cx="9036496" cy="1754326"/>
          </a:xfrm>
          <a:prstGeom prst="rect">
            <a:avLst/>
          </a:prstGeom>
        </p:spPr>
        <p:txBody>
          <a:bodyPr wrap="square">
            <a:spAutoFit/>
          </a:bodyPr>
          <a:lstStyle/>
          <a:p>
            <a:pPr algn="ctr"/>
            <a: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FAALİYET RAPORU </a:t>
            </a:r>
            <a:b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br>
            <a:r>
              <a:rPr lang="tr-TR" sz="5400"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2020</a:t>
            </a:r>
            <a:endParaRPr lang="tr-TR" sz="5400" dirty="0">
              <a:solidFill>
                <a:srgbClr val="002060"/>
              </a:solidFill>
              <a:latin typeface="Arabic Typesetting" pitchFamily="66" charset="-78"/>
              <a:cs typeface="Arabic Typesetting" pitchFamily="66" charset="-78"/>
            </a:endParaRPr>
          </a:p>
        </p:txBody>
      </p:sp>
      <p:sp>
        <p:nvSpPr>
          <p:cNvPr id="5" name="Title 3"/>
          <p:cNvSpPr txBox="1">
            <a:spLocks/>
          </p:cNvSpPr>
          <p:nvPr/>
        </p:nvSpPr>
        <p:spPr>
          <a:xfrm>
            <a:off x="107504" y="6093296"/>
            <a:ext cx="8928992" cy="656457"/>
          </a:xfrm>
          <a:prstGeom prst="rect">
            <a:avLst/>
          </a:prstGeom>
        </p:spPr>
        <p:txBody>
          <a:bodyPr vert="horz" lIns="91440" tIns="45720" rIns="91440" bIns="45720"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ctr"/>
            <a:r>
              <a:rPr lang="tr-TR" sz="2000" dirty="0" smtClean="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rPr>
              <a:t>Metehan GÜNDE</a:t>
            </a:r>
            <a:endParaRPr lang="en-US" sz="2000" dirty="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endParaRPr>
          </a:p>
        </p:txBody>
      </p:sp>
      <p:sp>
        <p:nvSpPr>
          <p:cNvPr id="6" name="Slayt Numarası Yer Tutucusu 5"/>
          <p:cNvSpPr>
            <a:spLocks noGrp="1"/>
          </p:cNvSpPr>
          <p:nvPr>
            <p:ph type="sldNum" sz="quarter" idx="12"/>
          </p:nvPr>
        </p:nvSpPr>
        <p:spPr/>
        <p:txBody>
          <a:bodyPr/>
          <a:lstStyle/>
          <a:p>
            <a:fld id="{AC786528-2F04-457D-8FED-47AA3420C7EB}" type="slidenum">
              <a:rPr lang="tr-TR" smtClean="0"/>
              <a:pPr/>
              <a:t>1</a:t>
            </a:fld>
            <a:endParaRPr lang="tr-TR"/>
          </a:p>
        </p:txBody>
      </p:sp>
    </p:spTree>
    <p:extLst>
      <p:ext uri="{BB962C8B-B14F-4D97-AF65-F5344CB8AC3E}">
        <p14:creationId xmlns:p14="http://schemas.microsoft.com/office/powerpoint/2010/main" val="316995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Güvenlik duvarı olarak hizmet veren Palo Alto 3020 cihazında kurallarda </a:t>
            </a:r>
            <a:r>
              <a:rPr lang="tr-TR" sz="2800" dirty="0" err="1">
                <a:solidFill>
                  <a:schemeClr val="bg1"/>
                </a:solidFill>
                <a:latin typeface="Times New Roman" pitchFamily="18" charset="0"/>
                <a:cs typeface="Times New Roman" pitchFamily="18" charset="0"/>
              </a:rPr>
              <a:t>iyileştirmeler</a:t>
            </a:r>
            <a:r>
              <a:rPr lang="tr-TR" sz="2800" dirty="0">
                <a:solidFill>
                  <a:schemeClr val="bg1"/>
                </a:solidFill>
                <a:latin typeface="Times New Roman" pitchFamily="18" charset="0"/>
                <a:cs typeface="Times New Roman" pitchFamily="18" charset="0"/>
              </a:rPr>
              <a:t> yapıldı.</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kaydı tutan, </a:t>
            </a:r>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Sign</a:t>
            </a:r>
            <a:r>
              <a:rPr lang="tr-TR" sz="2800" dirty="0">
                <a:solidFill>
                  <a:schemeClr val="bg1"/>
                </a:solidFill>
                <a:latin typeface="Times New Roman" pitchFamily="18" charset="0"/>
                <a:cs typeface="Times New Roman" pitchFamily="18" charset="0"/>
              </a:rPr>
              <a:t> Cihazındaki gerekli kontroller yapıldı.</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Sistem odalarında bulunan 10 adet kenar anahtar garanti kapsamında yenileri ile değiştirilerek gerekli konfigürasyonlar yapıldı ve hazır hale getirildi.</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10</a:t>
            </a:fld>
            <a:endParaRPr lang="tr-TR"/>
          </a:p>
        </p:txBody>
      </p:sp>
    </p:spTree>
    <p:extLst>
      <p:ext uri="{BB962C8B-B14F-4D97-AF65-F5344CB8AC3E}">
        <p14:creationId xmlns:p14="http://schemas.microsoft.com/office/powerpoint/2010/main" val="40977592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ESXi</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hostlarında</a:t>
            </a:r>
            <a:r>
              <a:rPr lang="tr-TR" sz="2800" dirty="0">
                <a:solidFill>
                  <a:schemeClr val="bg1"/>
                </a:solidFill>
                <a:latin typeface="Times New Roman" pitchFamily="18" charset="0"/>
                <a:cs typeface="Times New Roman" pitchFamily="18" charset="0"/>
              </a:rPr>
              <a:t> bulunan tüm sanal sunucuların yedeklerinin düzenli alınması için server durumuna göre yedekleme planında güncellemeler yapıldı.</a:t>
            </a:r>
          </a:p>
          <a:p>
            <a:r>
              <a:rPr lang="tr-TR" sz="2800" dirty="0">
                <a:solidFill>
                  <a:schemeClr val="bg1"/>
                </a:solidFill>
                <a:latin typeface="Times New Roman" pitchFamily="18" charset="0"/>
                <a:cs typeface="Times New Roman" pitchFamily="18" charset="0"/>
              </a:rPr>
              <a:t>Windows Server sunucuların düzenli </a:t>
            </a:r>
            <a:r>
              <a:rPr lang="tr-TR" sz="2800" dirty="0" err="1">
                <a:solidFill>
                  <a:schemeClr val="bg1"/>
                </a:solidFill>
                <a:latin typeface="Times New Roman" pitchFamily="18" charset="0"/>
                <a:cs typeface="Times New Roman" pitchFamily="18" charset="0"/>
              </a:rPr>
              <a:t>updateleri</a:t>
            </a:r>
            <a:r>
              <a:rPr lang="tr-TR" sz="2800" dirty="0">
                <a:solidFill>
                  <a:schemeClr val="bg1"/>
                </a:solidFill>
                <a:latin typeface="Times New Roman" pitchFamily="18" charset="0"/>
                <a:cs typeface="Times New Roman" pitchFamily="18" charset="0"/>
              </a:rPr>
              <a:t> yapılarak güvenlik problemleri giderildi.</a:t>
            </a:r>
          </a:p>
          <a:p>
            <a:r>
              <a:rPr lang="tr-TR" sz="2800" dirty="0">
                <a:solidFill>
                  <a:schemeClr val="bg1"/>
                </a:solidFill>
                <a:latin typeface="Times New Roman" pitchFamily="18" charset="0"/>
                <a:cs typeface="Times New Roman" pitchFamily="18" charset="0"/>
              </a:rPr>
              <a:t>Sanal Sunucu Programı (</a:t>
            </a:r>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versiyon yükseltmesi yapıldı. Tüm sanal sunucular bu programın yeni versiyonuna taşındı.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11</a:t>
            </a:fld>
            <a:endParaRPr lang="tr-TR"/>
          </a:p>
        </p:txBody>
      </p:sp>
    </p:spTree>
    <p:extLst>
      <p:ext uri="{BB962C8B-B14F-4D97-AF65-F5344CB8AC3E}">
        <p14:creationId xmlns:p14="http://schemas.microsoft.com/office/powerpoint/2010/main" val="2734966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Dışarıdan kurum ağına güvenli erişim sağlanması için SSL VPN hizmeti kuralları optimize edildi.</a:t>
            </a:r>
          </a:p>
          <a:p>
            <a:r>
              <a:rPr lang="tr-TR" sz="2800" dirty="0">
                <a:solidFill>
                  <a:schemeClr val="bg1"/>
                </a:solidFill>
                <a:latin typeface="Times New Roman" pitchFamily="18" charset="0"/>
                <a:cs typeface="Times New Roman" pitchFamily="18" charset="0"/>
              </a:rPr>
              <a:t>Palo Alto cihazının güncellemeleri yapıldı.</a:t>
            </a:r>
          </a:p>
          <a:p>
            <a:r>
              <a:rPr lang="tr-TR" sz="2800" dirty="0">
                <a:solidFill>
                  <a:schemeClr val="bg1"/>
                </a:solidFill>
                <a:latin typeface="Times New Roman" pitchFamily="18" charset="0"/>
                <a:cs typeface="Times New Roman" pitchFamily="18" charset="0"/>
              </a:rPr>
              <a:t>Ağ ve Cihaz Analizi için kurulan açık kaynak kodlu yazılıma garantiden yenilenen ve yeni takılan cihazlar tanımlandı.</a:t>
            </a:r>
          </a:p>
          <a:p>
            <a:r>
              <a:rPr lang="tr-TR" sz="2800" dirty="0">
                <a:solidFill>
                  <a:schemeClr val="bg1"/>
                </a:solidFill>
                <a:latin typeface="Times New Roman" pitchFamily="18" charset="0"/>
                <a:cs typeface="Times New Roman" pitchFamily="18" charset="0"/>
              </a:rPr>
              <a:t>3 adet sistem odasında fiziki düzenlemeler yapıldı.</a:t>
            </a:r>
          </a:p>
          <a:p>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12</a:t>
            </a:fld>
            <a:endParaRPr lang="tr-TR"/>
          </a:p>
        </p:txBody>
      </p:sp>
    </p:spTree>
    <p:extLst>
      <p:ext uri="{BB962C8B-B14F-4D97-AF65-F5344CB8AC3E}">
        <p14:creationId xmlns:p14="http://schemas.microsoft.com/office/powerpoint/2010/main" val="19595621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Yedekleme ünitesi kontrolleri yapıldı.</a:t>
            </a:r>
          </a:p>
          <a:p>
            <a:r>
              <a:rPr lang="tr-TR" sz="2800" dirty="0">
                <a:solidFill>
                  <a:schemeClr val="bg1"/>
                </a:solidFill>
                <a:latin typeface="Times New Roman" pitchFamily="18" charset="0"/>
                <a:cs typeface="Times New Roman" pitchFamily="18" charset="0"/>
              </a:rPr>
              <a:t>Sunuculardaki güvenlik açıkları ile ilgili çalışmalar yapıldı.</a:t>
            </a:r>
          </a:p>
          <a:p>
            <a:r>
              <a:rPr lang="tr-TR" sz="2800" dirty="0">
                <a:solidFill>
                  <a:schemeClr val="bg1"/>
                </a:solidFill>
                <a:latin typeface="Times New Roman" pitchFamily="18" charset="0"/>
                <a:cs typeface="Times New Roman" pitchFamily="18" charset="0"/>
              </a:rPr>
              <a:t>Bazı sunuculara yeni işletim sistemi kurularak daha güncel olması sağlandı.</a:t>
            </a:r>
          </a:p>
          <a:p>
            <a:r>
              <a:rPr lang="tr-TR" sz="2800" dirty="0">
                <a:solidFill>
                  <a:schemeClr val="bg1"/>
                </a:solidFill>
                <a:latin typeface="Times New Roman" pitchFamily="18" charset="0"/>
                <a:cs typeface="Times New Roman" pitchFamily="18" charset="0"/>
              </a:rPr>
              <a:t>Sistem odalarında bulunan klimaların bakımları yapıldı.</a:t>
            </a: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13</a:t>
            </a:fld>
            <a:endParaRPr lang="tr-TR"/>
          </a:p>
        </p:txBody>
      </p:sp>
    </p:spTree>
    <p:extLst>
      <p:ext uri="{BB962C8B-B14F-4D97-AF65-F5344CB8AC3E}">
        <p14:creationId xmlns:p14="http://schemas.microsoft.com/office/powerpoint/2010/main" val="2524215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pPr marL="0" indent="0">
              <a:buNone/>
            </a:pPr>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Araç tanıma sistemindeki meydana gelen arızalar giderildi. Yeni gelen araç kartları sisteme tanıtıldı.</a:t>
            </a:r>
          </a:p>
          <a:p>
            <a:r>
              <a:rPr lang="tr-TR" sz="2800" dirty="0">
                <a:solidFill>
                  <a:schemeClr val="bg1"/>
                </a:solidFill>
                <a:latin typeface="Times New Roman" pitchFamily="18" charset="0"/>
                <a:cs typeface="Times New Roman" pitchFamily="18" charset="0"/>
              </a:rPr>
              <a:t>Kampüs kart yazılımdaki sıkıntılar ile ilgili çalışma ve güncellemeler yapıldı.</a:t>
            </a:r>
          </a:p>
          <a:p>
            <a:r>
              <a:rPr lang="tr-TR" sz="2800" dirty="0">
                <a:solidFill>
                  <a:schemeClr val="bg1"/>
                </a:solidFill>
                <a:latin typeface="Times New Roman" pitchFamily="18" charset="0"/>
                <a:cs typeface="Times New Roman" pitchFamily="18" charset="0"/>
              </a:rPr>
              <a:t>Birimimize yeni gelen personellere </a:t>
            </a:r>
            <a:r>
              <a:rPr lang="tr-TR" sz="2800" dirty="0" smtClean="0">
                <a:solidFill>
                  <a:schemeClr val="bg1"/>
                </a:solidFill>
                <a:latin typeface="Times New Roman" pitchFamily="18" charset="0"/>
                <a:cs typeface="Times New Roman" pitchFamily="18" charset="0"/>
              </a:rPr>
              <a:t>birim içi </a:t>
            </a:r>
            <a:r>
              <a:rPr lang="tr-TR" sz="2800" dirty="0">
                <a:solidFill>
                  <a:schemeClr val="bg1"/>
                </a:solidFill>
                <a:latin typeface="Times New Roman" pitchFamily="18" charset="0"/>
                <a:cs typeface="Times New Roman" pitchFamily="18" charset="0"/>
              </a:rPr>
              <a:t>eğitimler verildi</a:t>
            </a:r>
            <a:r>
              <a:rPr lang="tr-TR" sz="2800" dirty="0">
                <a:latin typeface="Arial" pitchFamily="34" charset="0"/>
                <a:cs typeface="Arial" pitchFamily="34" charset="0"/>
              </a:rPr>
              <a:t>.</a:t>
            </a:r>
          </a:p>
          <a:p>
            <a:pPr marL="0" indent="0">
              <a:buNone/>
            </a:pPr>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14</a:t>
            </a:fld>
            <a:endParaRPr lang="tr-TR"/>
          </a:p>
        </p:txBody>
      </p:sp>
    </p:spTree>
    <p:extLst>
      <p:ext uri="{BB962C8B-B14F-4D97-AF65-F5344CB8AC3E}">
        <p14:creationId xmlns:p14="http://schemas.microsoft.com/office/powerpoint/2010/main" val="40720064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r>
              <a:rPr lang="tr-TR" sz="2800" dirty="0">
                <a:solidFill>
                  <a:schemeClr val="bg1"/>
                </a:solidFill>
                <a:latin typeface="Times New Roman" pitchFamily="18" charset="0"/>
                <a:cs typeface="Times New Roman" pitchFamily="18" charset="0"/>
              </a:rPr>
              <a:t>Personel ve öğrencilerin kendi internet kullanıcı adlarını otomatik almaları sağlayan otomasyon ile ilgili düzenlemeler yapıldı. Geçici personellerinde internet kullanıcı şifrelerini otomasyon üzerinden almaları sağlandı.</a:t>
            </a:r>
          </a:p>
          <a:p>
            <a:r>
              <a:rPr lang="tr-TR" sz="2800" dirty="0">
                <a:solidFill>
                  <a:schemeClr val="bg1"/>
                </a:solidFill>
                <a:latin typeface="Times New Roman" pitchFamily="18" charset="0"/>
                <a:cs typeface="Times New Roman" pitchFamily="18" charset="0"/>
              </a:rPr>
              <a:t>Güvenli internete giriş ekranında düzenlemeler yapıldı.</a:t>
            </a:r>
          </a:p>
          <a:p>
            <a:r>
              <a:rPr lang="tr-TR" sz="2800" dirty="0">
                <a:solidFill>
                  <a:schemeClr val="bg1"/>
                </a:solidFill>
                <a:latin typeface="Times New Roman" pitchFamily="18" charset="0"/>
                <a:cs typeface="Times New Roman" pitchFamily="18" charset="0"/>
              </a:rPr>
              <a:t>Eduroam yayınındaki kesintiler giderildi</a:t>
            </a:r>
            <a:r>
              <a:rPr lang="tr-TR" sz="2800" dirty="0">
                <a:latin typeface="Arial" pitchFamily="34" charset="0"/>
                <a:cs typeface="Arial" pitchFamily="34" charset="0"/>
              </a:rPr>
              <a:t>.</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15</a:t>
            </a:fld>
            <a:endParaRPr lang="tr-TR"/>
          </a:p>
        </p:txBody>
      </p:sp>
    </p:spTree>
    <p:extLst>
      <p:ext uri="{BB962C8B-B14F-4D97-AF65-F5344CB8AC3E}">
        <p14:creationId xmlns:p14="http://schemas.microsoft.com/office/powerpoint/2010/main" val="35136217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lnSpcReduction="10000"/>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gelen Personel ve öğrencilerin turnike ve </a:t>
            </a:r>
            <a:r>
              <a:rPr lang="tr-TR" sz="2800" dirty="0" err="1">
                <a:solidFill>
                  <a:schemeClr val="bg1"/>
                </a:solidFill>
                <a:latin typeface="Times New Roman" pitchFamily="18" charset="0"/>
                <a:cs typeface="Times New Roman" pitchFamily="18" charset="0"/>
              </a:rPr>
              <a:t>kioskları</a:t>
            </a:r>
            <a:r>
              <a:rPr lang="tr-TR" sz="2800" dirty="0">
                <a:solidFill>
                  <a:schemeClr val="bg1"/>
                </a:solidFill>
                <a:latin typeface="Times New Roman" pitchFamily="18" charset="0"/>
                <a:cs typeface="Times New Roman" pitchFamily="18" charset="0"/>
              </a:rPr>
              <a:t> kullanabilmeleri için kampüs kartlara gerekli tanımlamalar yıl içerisinde gerçekleştirildi.</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Kiosk</a:t>
            </a:r>
            <a:r>
              <a:rPr lang="tr-TR" sz="2800" dirty="0">
                <a:solidFill>
                  <a:schemeClr val="bg1"/>
                </a:solidFill>
                <a:latin typeface="Times New Roman" pitchFamily="18" charset="0"/>
                <a:cs typeface="Times New Roman" pitchFamily="18" charset="0"/>
              </a:rPr>
              <a:t> cihazlarında ve </a:t>
            </a:r>
            <a:r>
              <a:rPr lang="tr-TR" sz="2800" dirty="0" err="1">
                <a:solidFill>
                  <a:schemeClr val="bg1"/>
                </a:solidFill>
                <a:latin typeface="Times New Roman" pitchFamily="18" charset="0"/>
                <a:cs typeface="Times New Roman" pitchFamily="18" charset="0"/>
              </a:rPr>
              <a:t>kampüskart</a:t>
            </a:r>
            <a:r>
              <a:rPr lang="tr-TR" sz="2800" dirty="0">
                <a:solidFill>
                  <a:schemeClr val="bg1"/>
                </a:solidFill>
                <a:latin typeface="Times New Roman" pitchFamily="18" charset="0"/>
                <a:cs typeface="Times New Roman" pitchFamily="18" charset="0"/>
              </a:rPr>
              <a:t> sunucusunda gerekli düzenlemeler ve güncellemeler yapıldı.</a:t>
            </a:r>
          </a:p>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E-posta talebinde bulunan idari ve akademik personellere kurum E-mail tanımlamaları yapıldı.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16</a:t>
            </a:fld>
            <a:endParaRPr lang="tr-TR"/>
          </a:p>
        </p:txBody>
      </p:sp>
    </p:spTree>
    <p:extLst>
      <p:ext uri="{BB962C8B-B14F-4D97-AF65-F5344CB8AC3E}">
        <p14:creationId xmlns:p14="http://schemas.microsoft.com/office/powerpoint/2010/main" val="10059434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yemek ücretleri kartlı geçiş sistemine tanımlandı.</a:t>
            </a:r>
          </a:p>
          <a:p>
            <a:r>
              <a:rPr lang="tr-TR" sz="2800" dirty="0">
                <a:solidFill>
                  <a:schemeClr val="bg1"/>
                </a:solidFill>
                <a:latin typeface="Times New Roman" pitchFamily="18" charset="0"/>
                <a:cs typeface="Times New Roman" pitchFamily="18" charset="0"/>
              </a:rPr>
              <a:t>Personellerin ek göstergelerinde güncellemeler yapıldı.</a:t>
            </a:r>
          </a:p>
          <a:p>
            <a:r>
              <a:rPr lang="tr-TR" sz="2800" dirty="0">
                <a:solidFill>
                  <a:schemeClr val="bg1"/>
                </a:solidFill>
                <a:latin typeface="Times New Roman" pitchFamily="18" charset="0"/>
                <a:cs typeface="Times New Roman" pitchFamily="18" charset="0"/>
              </a:rPr>
              <a:t>E-posta ve </a:t>
            </a:r>
            <a:r>
              <a:rPr lang="tr-TR" sz="2800" dirty="0" err="1">
                <a:solidFill>
                  <a:schemeClr val="bg1"/>
                </a:solidFill>
                <a:latin typeface="Times New Roman" pitchFamily="18" charset="0"/>
                <a:cs typeface="Times New Roman" pitchFamily="18" charset="0"/>
              </a:rPr>
              <a:t>Wi</a:t>
            </a:r>
            <a:r>
              <a:rPr lang="tr-TR" sz="2800" dirty="0">
                <a:solidFill>
                  <a:schemeClr val="bg1"/>
                </a:solidFill>
                <a:latin typeface="Times New Roman" pitchFamily="18" charset="0"/>
                <a:cs typeface="Times New Roman" pitchFamily="18" charset="0"/>
              </a:rPr>
              <a:t>-Fi tanımlamalarını unutan kullanıcılara yıl içerisinde destek verildi.</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17</a:t>
            </a:fld>
            <a:endParaRPr lang="tr-TR"/>
          </a:p>
        </p:txBody>
      </p:sp>
    </p:spTree>
    <p:extLst>
      <p:ext uri="{BB962C8B-B14F-4D97-AF65-F5344CB8AC3E}">
        <p14:creationId xmlns:p14="http://schemas.microsoft.com/office/powerpoint/2010/main" val="76943272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33651"/>
          </a:xfrm>
        </p:spPr>
        <p:txBody>
          <a:bodyPr>
            <a:normAutofit/>
          </a:bodyPr>
          <a:lstStyle/>
          <a:p>
            <a:r>
              <a:rPr lang="tr-TR" sz="2800" dirty="0">
                <a:solidFill>
                  <a:schemeClr val="bg1"/>
                </a:solidFill>
                <a:latin typeface="Times New Roman" pitchFamily="18" charset="0"/>
                <a:cs typeface="Times New Roman" pitchFamily="18" charset="0"/>
              </a:rPr>
              <a:t>2020 yılı Sunucu ve Network Cihazları Alım ihalesi gerçekleştirildi.</a:t>
            </a:r>
          </a:p>
          <a:p>
            <a:r>
              <a:rPr lang="tr-TR" sz="2800" dirty="0">
                <a:solidFill>
                  <a:schemeClr val="bg1"/>
                </a:solidFill>
                <a:latin typeface="Times New Roman" pitchFamily="18" charset="0"/>
                <a:cs typeface="Times New Roman" pitchFamily="18" charset="0"/>
              </a:rPr>
              <a:t>Rektörlük sistem odasında ISO27001 standartlarına uygun gerekli fiziki tadilatlar yapıldı.</a:t>
            </a:r>
          </a:p>
          <a:p>
            <a:r>
              <a:rPr lang="tr-TR" sz="2800" dirty="0">
                <a:solidFill>
                  <a:schemeClr val="bg1"/>
                </a:solidFill>
                <a:latin typeface="Times New Roman" pitchFamily="18" charset="0"/>
                <a:cs typeface="Times New Roman" pitchFamily="18" charset="0"/>
              </a:rPr>
              <a:t>Rektörlük sistem odasında bulanan omurga ve sunucular yeni cihazlarla değiştirilerek ISO27001 standartlarına uygun hale getirildi.</a:t>
            </a:r>
          </a:p>
          <a:p>
            <a:r>
              <a:rPr lang="tr-TR" sz="2800" dirty="0">
                <a:solidFill>
                  <a:schemeClr val="bg1"/>
                </a:solidFill>
                <a:latin typeface="Times New Roman" pitchFamily="18" charset="0"/>
                <a:cs typeface="Times New Roman" pitchFamily="18" charset="0"/>
              </a:rPr>
              <a:t>İhale kapsamında alınan yeni cihazlara gerekli konfigürasyonlar yapıldı.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18</a:t>
            </a:fld>
            <a:endParaRPr lang="tr-TR"/>
          </a:p>
        </p:txBody>
      </p:sp>
    </p:spTree>
    <p:extLst>
      <p:ext uri="{BB962C8B-B14F-4D97-AF65-F5344CB8AC3E}">
        <p14:creationId xmlns:p14="http://schemas.microsoft.com/office/powerpoint/2010/main" val="30997744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33651"/>
          </a:xfrm>
        </p:spPr>
        <p:txBody>
          <a:bodyPr>
            <a:normAutofit/>
          </a:bodyPr>
          <a:lstStyle/>
          <a:p>
            <a:r>
              <a:rPr lang="tr-TR" sz="2800" dirty="0">
                <a:solidFill>
                  <a:schemeClr val="bg1"/>
                </a:solidFill>
                <a:latin typeface="Times New Roman" pitchFamily="18" charset="0"/>
                <a:cs typeface="Times New Roman" pitchFamily="18" charset="0"/>
              </a:rPr>
              <a:t>Eski sistem odasındaki </a:t>
            </a:r>
            <a:r>
              <a:rPr lang="tr-TR" sz="2800" dirty="0" err="1">
                <a:solidFill>
                  <a:schemeClr val="bg1"/>
                </a:solidFill>
                <a:latin typeface="Times New Roman" pitchFamily="18" charset="0"/>
                <a:cs typeface="Times New Roman" pitchFamily="18" charset="0"/>
              </a:rPr>
              <a:t>hostlarda</a:t>
            </a:r>
            <a:r>
              <a:rPr lang="tr-TR" sz="2800" dirty="0">
                <a:solidFill>
                  <a:schemeClr val="bg1"/>
                </a:solidFill>
                <a:latin typeface="Times New Roman" pitchFamily="18" charset="0"/>
                <a:cs typeface="Times New Roman" pitchFamily="18" charset="0"/>
              </a:rPr>
              <a:t> bulunan sanal sunucular yeni alınan </a:t>
            </a:r>
            <a:r>
              <a:rPr lang="tr-TR" sz="2800" dirty="0" err="1">
                <a:solidFill>
                  <a:schemeClr val="bg1"/>
                </a:solidFill>
                <a:latin typeface="Times New Roman" pitchFamily="18" charset="0"/>
                <a:cs typeface="Times New Roman" pitchFamily="18" charset="0"/>
              </a:rPr>
              <a:t>hostlara</a:t>
            </a:r>
            <a:r>
              <a:rPr lang="tr-TR" sz="2800" dirty="0">
                <a:solidFill>
                  <a:schemeClr val="bg1"/>
                </a:solidFill>
                <a:latin typeface="Times New Roman" pitchFamily="18" charset="0"/>
                <a:cs typeface="Times New Roman" pitchFamily="18" charset="0"/>
              </a:rPr>
              <a:t> taşındı.</a:t>
            </a:r>
          </a:p>
          <a:p>
            <a:r>
              <a:rPr lang="tr-TR" sz="2800" dirty="0">
                <a:solidFill>
                  <a:schemeClr val="bg1"/>
                </a:solidFill>
                <a:latin typeface="Times New Roman" pitchFamily="18" charset="0"/>
                <a:cs typeface="Times New Roman" pitchFamily="18" charset="0"/>
              </a:rPr>
              <a:t>Yenilenen rektörlük sistem odasında bulanan yangın söndürme sistemi cihazların bulunduğu yere göre konumlandırıldı.</a:t>
            </a:r>
          </a:p>
          <a:p>
            <a:r>
              <a:rPr lang="tr-TR" sz="2800" dirty="0">
                <a:solidFill>
                  <a:schemeClr val="bg1"/>
                </a:solidFill>
                <a:latin typeface="Times New Roman" pitchFamily="18" charset="0"/>
                <a:cs typeface="Times New Roman" pitchFamily="18" charset="0"/>
              </a:rPr>
              <a:t>Yenilenen rektörlük sistem odasına ISO27001 standartlarına uygun 3 adet yeni </a:t>
            </a:r>
            <a:r>
              <a:rPr lang="tr-TR" sz="2800" dirty="0" err="1">
                <a:solidFill>
                  <a:schemeClr val="bg1"/>
                </a:solidFill>
                <a:latin typeface="Times New Roman" pitchFamily="18" charset="0"/>
                <a:cs typeface="Times New Roman" pitchFamily="18" charset="0"/>
              </a:rPr>
              <a:t>kabinet</a:t>
            </a:r>
            <a:r>
              <a:rPr lang="tr-TR" sz="2800" dirty="0">
                <a:solidFill>
                  <a:schemeClr val="bg1"/>
                </a:solidFill>
                <a:latin typeface="Times New Roman" pitchFamily="18" charset="0"/>
                <a:cs typeface="Times New Roman" pitchFamily="18" charset="0"/>
              </a:rPr>
              <a:t> alındı ve kurulumu yapılarak hazır hale getirildi. </a:t>
            </a:r>
          </a:p>
          <a:p>
            <a:r>
              <a:rPr lang="tr-TR" sz="2800" dirty="0">
                <a:solidFill>
                  <a:schemeClr val="bg1"/>
                </a:solidFill>
                <a:latin typeface="Times New Roman" pitchFamily="18" charset="0"/>
                <a:cs typeface="Times New Roman" pitchFamily="18" charset="0"/>
              </a:rPr>
              <a:t>Ortak sunucuda bulunan DNS ve DHCP sunucuları iki ayrı sanal sunucuya ayrıldı.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19</a:t>
            </a:fld>
            <a:endParaRPr lang="tr-TR"/>
          </a:p>
        </p:txBody>
      </p:sp>
    </p:spTree>
    <p:extLst>
      <p:ext uri="{BB962C8B-B14F-4D97-AF65-F5344CB8AC3E}">
        <p14:creationId xmlns:p14="http://schemas.microsoft.com/office/powerpoint/2010/main" val="1237897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2" y="40341"/>
            <a:ext cx="7884294" cy="940387"/>
          </a:xfrm>
        </p:spPr>
        <p:txBody>
          <a:bodyPr>
            <a:normAutofit/>
          </a:bodyPr>
          <a:lstStyle/>
          <a:p>
            <a:pPr algn="ctr"/>
            <a:r>
              <a:rPr lang="tr-TR" dirty="0">
                <a:latin typeface="Times New Roman" pitchFamily="18" charset="0"/>
                <a:cs typeface="Times New Roman" pitchFamily="18" charset="0"/>
              </a:rPr>
              <a:t>GENEL BİLGİLER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79512" y="1052736"/>
            <a:ext cx="8784976" cy="5112568"/>
          </a:xfrm>
        </p:spPr>
        <p:txBody>
          <a:bodyPr>
            <a:noAutofit/>
          </a:bodyPr>
          <a:lstStyle/>
          <a:p>
            <a:pPr algn="just"/>
            <a:endParaRPr lang="tr-TR" sz="2800" dirty="0" smtClean="0">
              <a:latin typeface="Arial" pitchFamily="34" charset="0"/>
              <a:cs typeface="Arial" pitchFamily="34" charset="0"/>
            </a:endParaRPr>
          </a:p>
          <a:p>
            <a:pPr algn="just"/>
            <a:r>
              <a:rPr lang="tr-TR" sz="2800" dirty="0" smtClean="0">
                <a:latin typeface="Times New Roman" pitchFamily="18" charset="0"/>
                <a:cs typeface="Times New Roman" pitchFamily="18" charset="0"/>
              </a:rPr>
              <a:t>Bilgi </a:t>
            </a:r>
            <a:r>
              <a:rPr lang="tr-TR" sz="2800" dirty="0">
                <a:latin typeface="Times New Roman" pitchFamily="18" charset="0"/>
                <a:cs typeface="Times New Roman" pitchFamily="18" charset="0"/>
              </a:rPr>
              <a:t>İşlem Daire Başkanlığı, bilgi sistem ve teknolojileri alanına giren her konuda Üniversitemizin Akademik ve İdari birimlerinin gereksinim duyduğu her türlü bilgisayar teknolojileri alt yapısı, donanım, yazılım, proje hizmetlerinin ve bunların uygulama çalışmalarının etkin ve verimli bir şekilde yürütülmesini sağlamak, en yeni teknolojilerin aranması, bulunması, uygulamaya konulması amacıyla Rektörlük bünyesinde kurulmuştur. </a:t>
            </a:r>
          </a:p>
          <a:p>
            <a:pPr marL="0" indent="0" algn="just">
              <a:buNone/>
            </a:pPr>
            <a:endParaRPr lang="tr-TR" sz="2800" dirty="0">
              <a:latin typeface="Times New Roman" pitchFamily="18"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2</a:t>
            </a:fld>
            <a:endParaRPr lang="tr-TR"/>
          </a:p>
        </p:txBody>
      </p:sp>
    </p:spTree>
    <p:extLst>
      <p:ext uri="{BB962C8B-B14F-4D97-AF65-F5344CB8AC3E}">
        <p14:creationId xmlns:p14="http://schemas.microsoft.com/office/powerpoint/2010/main" val="37545259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endParaRPr lang="tr-TR" sz="2800" dirty="0">
              <a:latin typeface="Arial" pitchFamily="34" charset="0"/>
              <a:cs typeface="Arial" pitchFamily="34" charset="0"/>
            </a:endParaRPr>
          </a:p>
          <a:p>
            <a:r>
              <a:rPr lang="tr-TR" sz="2800" dirty="0" err="1">
                <a:solidFill>
                  <a:schemeClr val="bg1"/>
                </a:solidFill>
                <a:latin typeface="Times New Roman" pitchFamily="18" charset="0"/>
                <a:cs typeface="Times New Roman" pitchFamily="18" charset="0"/>
              </a:rPr>
              <a:t>Mediko</a:t>
            </a:r>
            <a:r>
              <a:rPr lang="tr-TR" sz="2800" dirty="0">
                <a:solidFill>
                  <a:schemeClr val="bg1"/>
                </a:solidFill>
                <a:latin typeface="Times New Roman" pitchFamily="18" charset="0"/>
                <a:cs typeface="Times New Roman" pitchFamily="18" charset="0"/>
              </a:rPr>
              <a:t> sosyal binasına herhangi bir afet durumuna karşın iş sürekliliği merkezi kuruldu.</a:t>
            </a:r>
          </a:p>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Taşınır Kayıt ve Yönetim Sisteminde malzeme devri yapılması, malzeme devri alınması ve doğrudan temin usulüyle alımı yapılan malzemelerin sisteme tanıtılması yıl içerisinde gerçekleştirildi.</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20</a:t>
            </a:fld>
            <a:endParaRPr lang="tr-TR"/>
          </a:p>
        </p:txBody>
      </p:sp>
    </p:spTree>
    <p:extLst>
      <p:ext uri="{BB962C8B-B14F-4D97-AF65-F5344CB8AC3E}">
        <p14:creationId xmlns:p14="http://schemas.microsoft.com/office/powerpoint/2010/main" val="27110618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Diğer birimlerin teknik personel olarak yetersiz kaldıkları durumda Teknik Şartname hazırlandı ve Muayene Kabul için gerekli destek verildi.</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Gerçekleştirme görevlisi olarak maaş ve ödemelerin tetkiki yapılarak onaylandı.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21</a:t>
            </a:fld>
            <a:endParaRPr lang="tr-TR"/>
          </a:p>
        </p:txBody>
      </p:sp>
    </p:spTree>
    <p:extLst>
      <p:ext uri="{BB962C8B-B14F-4D97-AF65-F5344CB8AC3E}">
        <p14:creationId xmlns:p14="http://schemas.microsoft.com/office/powerpoint/2010/main" val="16985708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4853136"/>
          </a:xfrm>
        </p:spPr>
        <p:txBody>
          <a:bodyPr>
            <a:normAutofit/>
          </a:bodyPr>
          <a:lstStyle/>
          <a:p>
            <a:pPr lvl="0"/>
            <a:endParaRPr lang="tr-TR" sz="2800" dirty="0">
              <a:latin typeface="Arial" pitchFamily="34" charset="0"/>
              <a:cs typeface="Arial" pitchFamily="34" charset="0"/>
            </a:endParaRPr>
          </a:p>
          <a:p>
            <a:pPr lvl="0"/>
            <a:r>
              <a:rPr lang="tr-TR" sz="2800" dirty="0">
                <a:solidFill>
                  <a:schemeClr val="bg1"/>
                </a:solidFill>
                <a:latin typeface="Times New Roman" pitchFamily="18" charset="0"/>
                <a:cs typeface="Times New Roman" pitchFamily="18" charset="0"/>
              </a:rPr>
              <a:t>Rektörlük ara geçişlerine kart okuyucuların yetki değişikleri tanımlandı.</a:t>
            </a:r>
          </a:p>
          <a:p>
            <a:pPr lvl="0"/>
            <a:r>
              <a:rPr lang="tr-TR" sz="2800" dirty="0">
                <a:solidFill>
                  <a:schemeClr val="bg1"/>
                </a:solidFill>
                <a:latin typeface="Times New Roman" pitchFamily="18" charset="0"/>
                <a:cs typeface="Times New Roman" pitchFamily="18" charset="0"/>
              </a:rPr>
              <a:t>Yeni </a:t>
            </a:r>
            <a:r>
              <a:rPr lang="tr-TR" sz="2800" dirty="0" err="1">
                <a:solidFill>
                  <a:schemeClr val="bg1"/>
                </a:solidFill>
                <a:latin typeface="Times New Roman" pitchFamily="18" charset="0"/>
                <a:cs typeface="Times New Roman" pitchFamily="18" charset="0"/>
              </a:rPr>
              <a:t>subdomain</a:t>
            </a:r>
            <a:r>
              <a:rPr lang="tr-TR" sz="2800" dirty="0">
                <a:solidFill>
                  <a:schemeClr val="bg1"/>
                </a:solidFill>
                <a:latin typeface="Times New Roman" pitchFamily="18" charset="0"/>
                <a:cs typeface="Times New Roman" pitchFamily="18" charset="0"/>
              </a:rPr>
              <a:t> ve CNAME tanımlamaları yapıldı.</a:t>
            </a:r>
          </a:p>
          <a:p>
            <a:pPr lvl="0"/>
            <a:r>
              <a:rPr lang="tr-TR" sz="2800" dirty="0">
                <a:solidFill>
                  <a:schemeClr val="bg1"/>
                </a:solidFill>
                <a:latin typeface="Times New Roman" pitchFamily="18" charset="0"/>
                <a:cs typeface="Times New Roman" pitchFamily="18" charset="0"/>
              </a:rPr>
              <a:t>Yapılacak olan ihaleler ile ilgili danışman firmadan şartnameler temin edildi.</a:t>
            </a:r>
          </a:p>
          <a:p>
            <a:pPr lvl="0"/>
            <a:r>
              <a:rPr lang="tr-TR" sz="2800" dirty="0">
                <a:solidFill>
                  <a:schemeClr val="bg1"/>
                </a:solidFill>
                <a:latin typeface="Times New Roman" pitchFamily="18" charset="0"/>
                <a:cs typeface="Times New Roman" pitchFamily="18" charset="0"/>
              </a:rPr>
              <a:t>Kurumsal e-posta adresi çoklu güvenlik giriş yöntemine geçilerek güvenlik seviyesi arttırıldı.</a:t>
            </a:r>
          </a:p>
          <a:p>
            <a:pPr marL="0" lv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22</a:t>
            </a:fld>
            <a:endParaRPr lang="tr-TR"/>
          </a:p>
        </p:txBody>
      </p:sp>
    </p:spTree>
    <p:extLst>
      <p:ext uri="{BB962C8B-B14F-4D97-AF65-F5344CB8AC3E}">
        <p14:creationId xmlns:p14="http://schemas.microsoft.com/office/powerpoint/2010/main" val="17200376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23</a:t>
            </a:fld>
            <a:endParaRPr lang="tr-TR"/>
          </a:p>
        </p:txBody>
      </p:sp>
      <p:sp>
        <p:nvSpPr>
          <p:cNvPr id="6" name="İçerik Yer Tutucusu 2"/>
          <p:cNvSpPr>
            <a:spLocks noGrp="1"/>
          </p:cNvSpPr>
          <p:nvPr>
            <p:ph idx="1"/>
          </p:nvPr>
        </p:nvSpPr>
        <p:spPr>
          <a:xfrm>
            <a:off x="323528" y="1628800"/>
            <a:ext cx="8229600" cy="4853136"/>
          </a:xfrm>
        </p:spPr>
        <p:txBody>
          <a:bodyPr>
            <a:normAutofit/>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Kurumsal e-posta adresi çoklu güvenlik giriş yöntemine geçilerek güvenlik seviyesi arttırıldı.</a:t>
            </a:r>
          </a:p>
          <a:p>
            <a:r>
              <a:rPr lang="tr-TR" sz="2800" dirty="0">
                <a:solidFill>
                  <a:schemeClr val="bg1"/>
                </a:solidFill>
                <a:latin typeface="Times New Roman" pitchFamily="18" charset="0"/>
                <a:cs typeface="Times New Roman" pitchFamily="18" charset="0"/>
              </a:rPr>
              <a:t>Yıl içinde Kurum Personellerine ait 1100 adet yazıcı, telefon ve bilgisayar arızası giderildi.</a:t>
            </a:r>
          </a:p>
          <a:p>
            <a:r>
              <a:rPr lang="tr-TR" sz="2800" dirty="0">
                <a:solidFill>
                  <a:schemeClr val="bg1"/>
                </a:solidFill>
                <a:latin typeface="Times New Roman" pitchFamily="18" charset="0"/>
                <a:cs typeface="Times New Roman" pitchFamily="18" charset="0"/>
              </a:rPr>
              <a:t>Yeni başlayan personel ve öğrencilerin e-posta talepleri alınıp gerekli tanımlama ve üyelikler gerçekleştirildi.</a:t>
            </a: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10504671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24</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a:solidFill>
                  <a:schemeClr val="bg1"/>
                </a:solidFill>
                <a:latin typeface="Times New Roman" pitchFamily="18" charset="0"/>
                <a:cs typeface="Times New Roman" pitchFamily="18" charset="0"/>
              </a:rPr>
              <a:t>Kampüs içinde kamera , turnike ve bariyer arızaları giderildi.</a:t>
            </a:r>
          </a:p>
          <a:p>
            <a:r>
              <a:rPr lang="tr-TR" sz="2800" dirty="0">
                <a:solidFill>
                  <a:schemeClr val="bg1"/>
                </a:solidFill>
                <a:latin typeface="Times New Roman" pitchFamily="18" charset="0"/>
                <a:cs typeface="Times New Roman" pitchFamily="18" charset="0"/>
              </a:rPr>
              <a:t>İnternet , Ofis programları ve çeşitli bilişim alanlarında üniversite personellerine uzaktan destek sağlandı.</a:t>
            </a:r>
          </a:p>
          <a:p>
            <a:r>
              <a:rPr lang="tr-TR" sz="2800" dirty="0">
                <a:solidFill>
                  <a:schemeClr val="bg1"/>
                </a:solidFill>
                <a:latin typeface="Times New Roman" pitchFamily="18" charset="0"/>
                <a:cs typeface="Times New Roman" pitchFamily="18" charset="0"/>
              </a:rPr>
              <a:t>Birimimiz deposundaki malzemelerin tasnifi yapılıp yeni satın alınan Teknik Servis Programına tanıtıldı.</a:t>
            </a:r>
          </a:p>
          <a:p>
            <a:endParaRPr lang="tr-TR" sz="2800" dirty="0">
              <a:solidFill>
                <a:schemeClr val="bg1"/>
              </a:solidFill>
              <a:latin typeface="Times New Roman" pitchFamily="18" charset="0"/>
              <a:cs typeface="Times New Roman" pitchFamily="18"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30181731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25000" lnSpcReduction="20000"/>
          </a:bodyPr>
          <a:lstStyle/>
          <a:p>
            <a:pPr lvl="0" algn="just"/>
            <a:endParaRPr lang="tr-TR" sz="11200" dirty="0" smtClean="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Kurumumuza yeni gelen personellere EBYS üzerinden tanımlama yapıldı. Kullanıcı adları ve şifleri elden teslim edildi. EBYS kullanım alanları avantajları ve kullanım zorunluluğu anlatıldı.</a:t>
            </a:r>
          </a:p>
          <a:p>
            <a:pPr lvl="0" algn="just"/>
            <a:r>
              <a:rPr lang="tr-TR" sz="11200" dirty="0" err="1">
                <a:solidFill>
                  <a:schemeClr val="bg1"/>
                </a:solidFill>
                <a:latin typeface="Times New Roman" pitchFamily="18" charset="0"/>
                <a:cs typeface="Times New Roman" pitchFamily="18" charset="0"/>
              </a:rPr>
              <a:t>E_imzası</a:t>
            </a:r>
            <a:r>
              <a:rPr lang="tr-TR" sz="11200" dirty="0">
                <a:solidFill>
                  <a:schemeClr val="bg1"/>
                </a:solidFill>
                <a:latin typeface="Times New Roman" pitchFamily="18" charset="0"/>
                <a:cs typeface="Times New Roman" pitchFamily="18" charset="0"/>
              </a:rPr>
              <a:t> olmayan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süresi bitmek üzere olan  95 Personele Elektronik imza Alındı. 50 Tane Personele </a:t>
            </a:r>
            <a:r>
              <a:rPr lang="tr-TR" sz="11200" dirty="0" err="1">
                <a:solidFill>
                  <a:schemeClr val="bg1"/>
                </a:solidFill>
                <a:latin typeface="Times New Roman" pitchFamily="18" charset="0"/>
                <a:cs typeface="Times New Roman" pitchFamily="18" charset="0"/>
              </a:rPr>
              <a:t>Minikart</a:t>
            </a:r>
            <a:r>
              <a:rPr lang="tr-TR" sz="11200" dirty="0">
                <a:solidFill>
                  <a:schemeClr val="bg1"/>
                </a:solidFill>
                <a:latin typeface="Times New Roman" pitchFamily="18" charset="0"/>
                <a:cs typeface="Times New Roman" pitchFamily="18" charset="0"/>
              </a:rPr>
              <a:t> okuyucu alındı.</a:t>
            </a:r>
          </a:p>
          <a:p>
            <a:pPr lvl="0" algn="just"/>
            <a:r>
              <a:rPr lang="tr-TR" sz="11200" dirty="0" err="1">
                <a:solidFill>
                  <a:schemeClr val="bg1"/>
                </a:solidFill>
                <a:latin typeface="Times New Roman" pitchFamily="18" charset="0"/>
                <a:cs typeface="Times New Roman" pitchFamily="18" charset="0"/>
              </a:rPr>
              <a:t>Ebys</a:t>
            </a:r>
            <a:r>
              <a:rPr lang="tr-TR" sz="11200" dirty="0">
                <a:solidFill>
                  <a:schemeClr val="bg1"/>
                </a:solidFill>
                <a:latin typeface="Times New Roman" pitchFamily="18" charset="0"/>
                <a:cs typeface="Times New Roman" pitchFamily="18" charset="0"/>
              </a:rPr>
              <a:t>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kart şifresini unutan  ya da şifresini </a:t>
            </a:r>
            <a:r>
              <a:rPr lang="tr-TR" sz="11200" dirty="0" err="1">
                <a:solidFill>
                  <a:schemeClr val="bg1"/>
                </a:solidFill>
                <a:latin typeface="Times New Roman" pitchFamily="18" charset="0"/>
                <a:cs typeface="Times New Roman" pitchFamily="18" charset="0"/>
              </a:rPr>
              <a:t>kitleyen</a:t>
            </a:r>
            <a:r>
              <a:rPr lang="tr-TR" sz="11200" dirty="0">
                <a:solidFill>
                  <a:schemeClr val="bg1"/>
                </a:solidFill>
                <a:latin typeface="Times New Roman" pitchFamily="18" charset="0"/>
                <a:cs typeface="Times New Roman" pitchFamily="18" charset="0"/>
              </a:rPr>
              <a:t> kullanıcıların </a:t>
            </a:r>
            <a:r>
              <a:rPr lang="tr-TR" sz="11200" dirty="0" err="1">
                <a:solidFill>
                  <a:schemeClr val="bg1"/>
                </a:solidFill>
                <a:latin typeface="Times New Roman" pitchFamily="18" charset="0"/>
                <a:cs typeface="Times New Roman" pitchFamily="18" charset="0"/>
              </a:rPr>
              <a:t>pin</a:t>
            </a:r>
            <a:r>
              <a:rPr lang="tr-TR" sz="11200" dirty="0">
                <a:solidFill>
                  <a:schemeClr val="bg1"/>
                </a:solidFill>
                <a:latin typeface="Times New Roman" pitchFamily="18" charset="0"/>
                <a:cs typeface="Times New Roman" pitchFamily="18" charset="0"/>
              </a:rPr>
              <a:t> açma , karta ve sisteme tekrar erişim şartları sağlandı. </a:t>
            </a:r>
          </a:p>
          <a:p>
            <a:pPr lvl="0" algn="just"/>
            <a:endParaRPr lang="tr-TR" sz="11200" dirty="0">
              <a:solidFill>
                <a:schemeClr val="bg1"/>
              </a:solidFill>
              <a:latin typeface="Times New Roman" pitchFamily="18" charset="0"/>
              <a:cs typeface="Times New Roman" pitchFamily="18"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25</a:t>
            </a:fld>
            <a:endParaRPr lang="tr-TR"/>
          </a:p>
        </p:txBody>
      </p:sp>
    </p:spTree>
    <p:extLst>
      <p:ext uri="{BB962C8B-B14F-4D97-AF65-F5344CB8AC3E}">
        <p14:creationId xmlns:p14="http://schemas.microsoft.com/office/powerpoint/2010/main" val="11909178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fontScale="25000" lnSpcReduction="20000"/>
          </a:bodyPr>
          <a:lstStyle/>
          <a:p>
            <a:pPr marL="0" lvl="0" indent="0">
              <a:buNone/>
            </a:pPr>
            <a:r>
              <a:rPr lang="tr-TR" sz="11200" dirty="0">
                <a:solidFill>
                  <a:schemeClr val="bg1"/>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None/>
            </a:pPr>
            <a:endParaRPr lang="tr-TR" sz="11200" dirty="0">
              <a:solidFill>
                <a:schemeClr val="bg1"/>
              </a:solidFill>
              <a:latin typeface="Times New Roman" pitchFamily="18" charset="0"/>
              <a:cs typeface="Times New Roman" pitchFamily="18" charset="0"/>
            </a:endParaRPr>
          </a:p>
          <a:p>
            <a:pPr marL="0" lvl="0" indent="0">
              <a:buNone/>
            </a:pP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süreleri bitmek kullanıcıların durumları takip edilerek gerekli uyarılar yapıldı. Başvurular takip edildi ve kullanıcıların ne yapması gerektiği anlatıldı. Göreve yeni başlayan ve görev yeri değişen personellerin sisteme tanıtımı yapıldı. </a:t>
            </a:r>
          </a:p>
          <a:p>
            <a:pPr marL="0" lvl="0" indent="0">
              <a:buNone/>
            </a:pPr>
            <a:endParaRPr lang="tr-TR" sz="11200" dirty="0">
              <a:latin typeface="Arial" pitchFamily="34" charset="0"/>
              <a:cs typeface="Arial"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26</a:t>
            </a:fld>
            <a:endParaRPr lang="tr-TR"/>
          </a:p>
        </p:txBody>
      </p:sp>
    </p:spTree>
    <p:extLst>
      <p:ext uri="{BB962C8B-B14F-4D97-AF65-F5344CB8AC3E}">
        <p14:creationId xmlns:p14="http://schemas.microsoft.com/office/powerpoint/2010/main" val="4843848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a:bodyPr>
          <a:lstStyle/>
          <a:p>
            <a:pPr marL="0" lvl="0" indent="0">
              <a:buNone/>
            </a:pPr>
            <a:r>
              <a:rPr lang="tr-TR" sz="2800" dirty="0">
                <a:solidFill>
                  <a:schemeClr val="bg1"/>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lvl="0" indent="0">
              <a:buNone/>
            </a:pPr>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27</a:t>
            </a:fld>
            <a:endParaRPr lang="tr-TR"/>
          </a:p>
        </p:txBody>
      </p:sp>
    </p:spTree>
    <p:extLst>
      <p:ext uri="{BB962C8B-B14F-4D97-AF65-F5344CB8AC3E}">
        <p14:creationId xmlns:p14="http://schemas.microsoft.com/office/powerpoint/2010/main" val="36637141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fontScale="25000" lnSpcReduction="20000"/>
          </a:bodyPr>
          <a:lstStyle/>
          <a:p>
            <a:pPr lvl="0" algn="just"/>
            <a:endParaRPr lang="tr-TR" sz="11200" dirty="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r>
              <a:rPr lang="tr-TR" sz="11200" dirty="0">
                <a:solidFill>
                  <a:schemeClr val="bg1"/>
                </a:solidFill>
                <a:latin typeface="Times New Roman" pitchFamily="18" charset="0"/>
                <a:cs typeface="Times New Roman" pitchFamily="18" charset="0"/>
              </a:rPr>
              <a:t>KEP kurum sorumlusuyla düzenli olarak görüşülerek KEP kullanım koşulları incelendi.</a:t>
            </a:r>
          </a:p>
          <a:p>
            <a:pPr lvl="0" algn="just"/>
            <a:endParaRPr lang="tr-TR" sz="11200" dirty="0">
              <a:solidFill>
                <a:schemeClr val="bg1"/>
              </a:solidFill>
              <a:latin typeface="Times New Roman" pitchFamily="18" charset="0"/>
              <a:cs typeface="Times New Roman" pitchFamily="18" charset="0"/>
            </a:endParaRPr>
          </a:p>
          <a:p>
            <a:r>
              <a:rPr lang="tr-TR" sz="11200" dirty="0">
                <a:solidFill>
                  <a:schemeClr val="bg1"/>
                </a:solidFill>
                <a:latin typeface="Times New Roman" pitchFamily="18" charset="0"/>
                <a:cs typeface="Times New Roman" pitchFamily="18" charset="0"/>
              </a:rPr>
              <a:t>KEP kullanım esnasında karşılaşılan problemler ilgili kurumlar ya da kişiler ile etkileşim içerisine girilerek çözüldü.</a:t>
            </a:r>
          </a:p>
          <a:p>
            <a:pPr lvl="0"/>
            <a:endParaRPr lang="tr-TR" sz="11200" dirty="0">
              <a:latin typeface="Arial" pitchFamily="34" charset="0"/>
              <a:cs typeface="Arial" pitchFamily="34" charset="0"/>
            </a:endParaRPr>
          </a:p>
          <a:p>
            <a:pPr marL="0" lvl="0" indent="0" algn="just">
              <a:buNone/>
            </a:pPr>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28</a:t>
            </a:fld>
            <a:endParaRPr lang="tr-TR"/>
          </a:p>
        </p:txBody>
      </p:sp>
    </p:spTree>
    <p:extLst>
      <p:ext uri="{BB962C8B-B14F-4D97-AF65-F5344CB8AC3E}">
        <p14:creationId xmlns:p14="http://schemas.microsoft.com/office/powerpoint/2010/main" val="2473404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a:bodyPr>
          <a:lstStyle/>
          <a:p>
            <a:pPr algn="just"/>
            <a:endParaRPr lang="tr-TR" sz="7000" dirty="0" smtClean="0">
              <a:latin typeface="Arial" pitchFamily="34" charset="0"/>
              <a:cs typeface="Arial" pitchFamily="34" charset="0"/>
            </a:endParaRPr>
          </a:p>
          <a:p>
            <a:pPr algn="just"/>
            <a:r>
              <a:rPr lang="tr-TR" sz="2800" dirty="0">
                <a:solidFill>
                  <a:schemeClr val="bg1"/>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29</a:t>
            </a:fld>
            <a:endParaRPr lang="tr-TR"/>
          </a:p>
        </p:txBody>
      </p:sp>
    </p:spTree>
    <p:extLst>
      <p:ext uri="{BB962C8B-B14F-4D97-AF65-F5344CB8AC3E}">
        <p14:creationId xmlns:p14="http://schemas.microsoft.com/office/powerpoint/2010/main" val="37941721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91264" cy="5217443"/>
          </a:xfrm>
        </p:spPr>
        <p:txBody>
          <a:bodyPr/>
          <a:lstStyle/>
          <a:p>
            <a:pPr marL="0" indent="0" algn="ctr">
              <a:buNone/>
            </a:pPr>
            <a:r>
              <a:rPr lang="tr-TR" b="1" dirty="0">
                <a:latin typeface="Times New Roman" pitchFamily="18" charset="0"/>
                <a:cs typeface="Times New Roman" pitchFamily="18" charset="0"/>
              </a:rPr>
              <a:t>FİZİKİ YAPI</a:t>
            </a:r>
            <a:endParaRPr lang="en-US" b="1" dirty="0">
              <a:latin typeface="Times New Roman" pitchFamily="18" charset="0"/>
              <a:cs typeface="Times New Roman"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64904346"/>
              </p:ext>
            </p:extLst>
          </p:nvPr>
        </p:nvGraphicFramePr>
        <p:xfrm>
          <a:off x="467544" y="1484784"/>
          <a:ext cx="8208912" cy="3443384"/>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575084">
                <a:tc>
                  <a:txBody>
                    <a:bodyPr/>
                    <a:lstStyle/>
                    <a:p>
                      <a:pPr marL="457200" algn="just">
                        <a:lnSpc>
                          <a:spcPct val="150000"/>
                        </a:lnSpc>
                        <a:spcAft>
                          <a:spcPts val="0"/>
                        </a:spcAft>
                      </a:pPr>
                      <a:r>
                        <a:rPr lang="tr-TR" sz="2800" dirty="0">
                          <a:effectLst/>
                          <a:latin typeface="Calibri" pitchFamily="34" charset="0"/>
                          <a:cs typeface="Calibri" pitchFamily="34" charset="0"/>
                        </a:rPr>
                        <a:t> </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Adet</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Kullanımda Olan</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000" dirty="0">
                          <a:effectLst/>
                          <a:latin typeface="Calibri" pitchFamily="34" charset="0"/>
                          <a:cs typeface="Calibri" pitchFamily="34" charset="0"/>
                        </a:rPr>
                        <a:t>Boş Olan</a:t>
                      </a:r>
                      <a:endParaRPr lang="tr-TR" sz="20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0"/>
                  </a:ext>
                </a:extLst>
              </a:tr>
              <a:tr h="367222">
                <a:tc>
                  <a:txBody>
                    <a:bodyPr/>
                    <a:lstStyle/>
                    <a:p>
                      <a:pPr marL="457200" algn="just">
                        <a:lnSpc>
                          <a:spcPct val="150000"/>
                        </a:lnSpc>
                        <a:spcAft>
                          <a:spcPts val="0"/>
                        </a:spcAft>
                      </a:pPr>
                      <a:r>
                        <a:rPr lang="tr-TR" sz="2400" dirty="0">
                          <a:effectLst/>
                          <a:latin typeface="Calibri" pitchFamily="34" charset="0"/>
                          <a:cs typeface="Calibri" pitchFamily="34" charset="0"/>
                        </a:rPr>
                        <a:t>Büro</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1"/>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Sistem Odası</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2"/>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Teknik Servis</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3"/>
                  </a:ext>
                </a:extLst>
              </a:tr>
              <a:tr h="670132">
                <a:tc>
                  <a:txBody>
                    <a:bodyPr/>
                    <a:lstStyle/>
                    <a:p>
                      <a:pPr marL="457200" algn="l">
                        <a:lnSpc>
                          <a:spcPct val="150000"/>
                        </a:lnSpc>
                        <a:spcAft>
                          <a:spcPts val="0"/>
                        </a:spcAft>
                      </a:pPr>
                      <a:r>
                        <a:rPr lang="tr-TR" sz="2400" dirty="0">
                          <a:effectLst/>
                          <a:latin typeface="Calibri" pitchFamily="34" charset="0"/>
                          <a:ea typeface="Calibri"/>
                          <a:cs typeface="Calibri" pitchFamily="34" charset="0"/>
                        </a:rPr>
                        <a:t>Depo</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1000"/>
                        </a:spcAft>
                      </a:pPr>
                      <a:r>
                        <a:rPr lang="tr-TR" sz="3600" dirty="0">
                          <a:effectLst/>
                          <a:latin typeface="Calibri" pitchFamily="34" charset="0"/>
                          <a:ea typeface="Calibri"/>
                          <a:cs typeface="Calibri" pitchFamily="34" charset="0"/>
                        </a:rPr>
                        <a:t>-</a:t>
                      </a:r>
                    </a:p>
                  </a:txBody>
                  <a:tcPr marL="68580" marR="68580" marT="0" marB="0"/>
                </a:tc>
                <a:extLst>
                  <a:ext uri="{0D108BD9-81ED-4DB2-BD59-A6C34878D82A}">
                    <a16:rowId xmlns:a16="http://schemas.microsoft.com/office/drawing/2014/main" val="10005"/>
                  </a:ext>
                </a:extLst>
              </a:tr>
            </a:tbl>
          </a:graphicData>
        </a:graphic>
      </p:graphicFrame>
      <p:sp>
        <p:nvSpPr>
          <p:cNvPr id="6" name="Dikdörtgen 5"/>
          <p:cNvSpPr/>
          <p:nvPr/>
        </p:nvSpPr>
        <p:spPr>
          <a:xfrm>
            <a:off x="395536" y="4653136"/>
            <a:ext cx="8352928" cy="523220"/>
          </a:xfrm>
          <a:prstGeom prst="rect">
            <a:avLst/>
          </a:prstGeom>
        </p:spPr>
        <p:txBody>
          <a:bodyPr wrap="square">
            <a:spAutoFit/>
          </a:bodyPr>
          <a:lstStyle/>
          <a:p>
            <a:pPr algn="just"/>
            <a:r>
              <a:rPr lang="tr-TR" sz="2800" dirty="0">
                <a:solidFill>
                  <a:schemeClr val="tx2"/>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a:t>
            </a:fld>
            <a:endParaRPr lang="tr-TR"/>
          </a:p>
        </p:txBody>
      </p:sp>
    </p:spTree>
    <p:extLst>
      <p:ext uri="{BB962C8B-B14F-4D97-AF65-F5344CB8AC3E}">
        <p14:creationId xmlns:p14="http://schemas.microsoft.com/office/powerpoint/2010/main" val="3423985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32500" lnSpcReduction="20000"/>
          </a:bodyPr>
          <a:lstStyle/>
          <a:p>
            <a:pPr lvl="0"/>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firmamız ile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Kep hizmetinin senkronize şekilde çalışması için gerek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ile gerek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yazılımcı firma ile iletişim içinde bulunuldu ve sağlıklı şekilde </a:t>
            </a:r>
            <a:r>
              <a:rPr lang="tr-TR" sz="8600" dirty="0" err="1">
                <a:solidFill>
                  <a:schemeClr val="bg1"/>
                </a:solidFill>
                <a:latin typeface="Times New Roman" pitchFamily="18" charset="0"/>
                <a:cs typeface="Times New Roman" pitchFamily="18" charset="0"/>
              </a:rPr>
              <a:t>e_yazışma</a:t>
            </a:r>
            <a:r>
              <a:rPr lang="tr-TR" sz="8600" dirty="0">
                <a:solidFill>
                  <a:schemeClr val="bg1"/>
                </a:solidFill>
                <a:latin typeface="Times New Roman" pitchFamily="18" charset="0"/>
                <a:cs typeface="Times New Roman" pitchFamily="18" charset="0"/>
              </a:rPr>
              <a:t> projesi kapsamında öngörülen olgular yapıldı.</a:t>
            </a:r>
          </a:p>
          <a:p>
            <a:pPr lvl="0"/>
            <a:r>
              <a:rPr lang="tr-TR" sz="8600" dirty="0">
                <a:solidFill>
                  <a:schemeClr val="bg1"/>
                </a:solidFill>
                <a:latin typeface="Times New Roman" pitchFamily="18" charset="0"/>
                <a:cs typeface="Times New Roman" pitchFamily="18" charset="0"/>
              </a:rPr>
              <a:t>Gün içerisinde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KEP, </a:t>
            </a:r>
            <a:r>
              <a:rPr lang="tr-TR" sz="8600" dirty="0" err="1">
                <a:solidFill>
                  <a:schemeClr val="bg1"/>
                </a:solidFill>
                <a:latin typeface="Times New Roman" pitchFamily="18" charset="0"/>
                <a:cs typeface="Times New Roman" pitchFamily="18" charset="0"/>
              </a:rPr>
              <a:t>E_imza</a:t>
            </a:r>
            <a:r>
              <a:rPr lang="tr-TR" sz="8600" dirty="0">
                <a:solidFill>
                  <a:schemeClr val="bg1"/>
                </a:solidFill>
                <a:latin typeface="Times New Roman" pitchFamily="18" charset="0"/>
                <a:cs typeface="Times New Roman" pitchFamily="18" charset="0"/>
              </a:rPr>
              <a:t> ile karşılaşılan tüm problemlere çözüm bulunmaya çalışıldı.</a:t>
            </a:r>
          </a:p>
          <a:p>
            <a:pPr lvl="0"/>
            <a:r>
              <a:rPr lang="tr-TR" sz="8600" dirty="0" err="1">
                <a:solidFill>
                  <a:schemeClr val="bg1"/>
                </a:solidFill>
                <a:latin typeface="Times New Roman" pitchFamily="18" charset="0"/>
                <a:cs typeface="Times New Roman" pitchFamily="18" charset="0"/>
              </a:rPr>
              <a:t>Tübitak</a:t>
            </a:r>
            <a:r>
              <a:rPr lang="tr-TR" sz="8600" dirty="0">
                <a:solidFill>
                  <a:schemeClr val="bg1"/>
                </a:solidFill>
                <a:latin typeface="Times New Roman" pitchFamily="18" charset="0"/>
                <a:cs typeface="Times New Roman" pitchFamily="18" charset="0"/>
              </a:rPr>
              <a:t>,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lvl="0"/>
            <a:endParaRPr lang="tr-TR" sz="8600" dirty="0">
              <a:solidFill>
                <a:schemeClr val="bg1"/>
              </a:solidFill>
              <a:latin typeface="Times New Roman" pitchFamily="18" charset="0"/>
              <a:cs typeface="Times New Roman" pitchFamily="18"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30</a:t>
            </a:fld>
            <a:endParaRPr lang="tr-TR"/>
          </a:p>
        </p:txBody>
      </p:sp>
    </p:spTree>
    <p:extLst>
      <p:ext uri="{BB962C8B-B14F-4D97-AF65-F5344CB8AC3E}">
        <p14:creationId xmlns:p14="http://schemas.microsoft.com/office/powerpoint/2010/main" val="3273694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55000" lnSpcReduction="20000"/>
          </a:bodyPr>
          <a:lstStyle/>
          <a:p>
            <a:pPr lvl="0"/>
            <a:endParaRPr lang="tr-TR" sz="5900" dirty="0" smtClean="0">
              <a:latin typeface="Arial" pitchFamily="34" charset="0"/>
              <a:cs typeface="Arial" pitchFamily="34" charset="0"/>
            </a:endParaRPr>
          </a:p>
          <a:p>
            <a:pPr lvl="0"/>
            <a:r>
              <a:rPr lang="tr-TR" sz="5900" dirty="0">
                <a:solidFill>
                  <a:schemeClr val="bg1"/>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r>
              <a:rPr lang="tr-TR" sz="5900" dirty="0" err="1">
                <a:solidFill>
                  <a:schemeClr val="bg1"/>
                </a:solidFill>
                <a:latin typeface="Times New Roman" pitchFamily="18" charset="0"/>
                <a:cs typeface="Times New Roman" pitchFamily="18" charset="0"/>
              </a:rPr>
              <a:t>Ebys</a:t>
            </a:r>
            <a:r>
              <a:rPr lang="tr-TR" sz="5900" dirty="0">
                <a:solidFill>
                  <a:schemeClr val="bg1"/>
                </a:solidFill>
                <a:latin typeface="Times New Roman" pitchFamily="18" charset="0"/>
                <a:cs typeface="Times New Roman" pitchFamily="18" charset="0"/>
              </a:rPr>
              <a:t> ve </a:t>
            </a:r>
            <a:r>
              <a:rPr lang="tr-TR" sz="5900" dirty="0" err="1">
                <a:solidFill>
                  <a:schemeClr val="bg1"/>
                </a:solidFill>
                <a:latin typeface="Times New Roman" pitchFamily="18" charset="0"/>
                <a:cs typeface="Times New Roman" pitchFamily="18" charset="0"/>
              </a:rPr>
              <a:t>eduroam</a:t>
            </a:r>
            <a:r>
              <a:rPr lang="tr-TR" sz="5900" dirty="0">
                <a:solidFill>
                  <a:schemeClr val="bg1"/>
                </a:solidFill>
                <a:latin typeface="Times New Roman" pitchFamily="18" charset="0"/>
                <a:cs typeface="Times New Roman" pitchFamily="18" charset="0"/>
              </a:rPr>
              <a:t> kullanımıyla ilgili idari ve akademik personellere hizmet içi eğitim verildi.</a:t>
            </a:r>
          </a:p>
          <a:p>
            <a:pPr lvl="0"/>
            <a:r>
              <a:rPr lang="tr-TR" sz="5900" dirty="0" err="1">
                <a:solidFill>
                  <a:schemeClr val="bg1"/>
                </a:solidFill>
                <a:latin typeface="Times New Roman" pitchFamily="18" charset="0"/>
                <a:cs typeface="Times New Roman" pitchFamily="18" charset="0"/>
              </a:rPr>
              <a:t>Ebys</a:t>
            </a:r>
            <a:r>
              <a:rPr lang="tr-TR" sz="5900" dirty="0">
                <a:solidFill>
                  <a:schemeClr val="bg1"/>
                </a:solidFill>
                <a:latin typeface="Times New Roman" pitchFamily="18" charset="0"/>
                <a:cs typeface="Times New Roman" pitchFamily="18" charset="0"/>
              </a:rPr>
              <a:t> </a:t>
            </a:r>
            <a:r>
              <a:rPr lang="tr-TR" sz="5900" dirty="0" err="1">
                <a:solidFill>
                  <a:schemeClr val="bg1"/>
                </a:solidFill>
                <a:latin typeface="Times New Roman" pitchFamily="18" charset="0"/>
                <a:cs typeface="Times New Roman" pitchFamily="18" charset="0"/>
              </a:rPr>
              <a:t>nin</a:t>
            </a:r>
            <a:r>
              <a:rPr lang="tr-TR" sz="5900" dirty="0">
                <a:solidFill>
                  <a:schemeClr val="bg1"/>
                </a:solidFill>
                <a:latin typeface="Times New Roman" pitchFamily="18" charset="0"/>
                <a:cs typeface="Times New Roman" pitchFamily="18" charset="0"/>
              </a:rPr>
              <a:t> aktif  ve sorunsuz olarak </a:t>
            </a:r>
            <a:r>
              <a:rPr lang="tr-TR" sz="5900" dirty="0" err="1">
                <a:solidFill>
                  <a:schemeClr val="bg1"/>
                </a:solidFill>
                <a:latin typeface="Times New Roman" pitchFamily="18" charset="0"/>
                <a:cs typeface="Times New Roman" pitchFamily="18" charset="0"/>
              </a:rPr>
              <a:t>kullanılımın</a:t>
            </a:r>
            <a:r>
              <a:rPr lang="tr-TR" sz="5900" dirty="0">
                <a:solidFill>
                  <a:schemeClr val="bg1"/>
                </a:solidFill>
                <a:latin typeface="Times New Roman" pitchFamily="18" charset="0"/>
                <a:cs typeface="Times New Roman" pitchFamily="18" charset="0"/>
              </a:rPr>
              <a:t> devamı  için </a:t>
            </a:r>
            <a:r>
              <a:rPr lang="tr-TR" sz="5900" dirty="0" err="1">
                <a:solidFill>
                  <a:schemeClr val="bg1"/>
                </a:solidFill>
                <a:latin typeface="Times New Roman" pitchFamily="18" charset="0"/>
                <a:cs typeface="Times New Roman" pitchFamily="18" charset="0"/>
              </a:rPr>
              <a:t>Tübitak</a:t>
            </a:r>
            <a:r>
              <a:rPr lang="tr-TR" sz="5900" dirty="0">
                <a:solidFill>
                  <a:schemeClr val="bg1"/>
                </a:solidFill>
                <a:latin typeface="Times New Roman" pitchFamily="18" charset="0"/>
                <a:cs typeface="Times New Roman" pitchFamily="18" charset="0"/>
              </a:rPr>
              <a:t> tarafından yapılan güncellemeler takip edilerek sisteme </a:t>
            </a:r>
            <a:r>
              <a:rPr lang="tr-TR" sz="5900" dirty="0" err="1">
                <a:solidFill>
                  <a:schemeClr val="bg1"/>
                </a:solidFill>
                <a:latin typeface="Times New Roman" pitchFamily="18" charset="0"/>
                <a:cs typeface="Times New Roman" pitchFamily="18" charset="0"/>
              </a:rPr>
              <a:t>senkrone</a:t>
            </a:r>
            <a:r>
              <a:rPr lang="tr-TR" sz="5900" dirty="0">
                <a:solidFill>
                  <a:schemeClr val="bg1"/>
                </a:solidFill>
                <a:latin typeface="Times New Roman" pitchFamily="18" charset="0"/>
                <a:cs typeface="Times New Roman" pitchFamily="18" charset="0"/>
              </a:rPr>
              <a:t> edildi. </a:t>
            </a: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31</a:t>
            </a:fld>
            <a:endParaRPr lang="tr-TR"/>
          </a:p>
        </p:txBody>
      </p:sp>
    </p:spTree>
    <p:extLst>
      <p:ext uri="{BB962C8B-B14F-4D97-AF65-F5344CB8AC3E}">
        <p14:creationId xmlns:p14="http://schemas.microsoft.com/office/powerpoint/2010/main" val="19802912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a:bodyPr>
          <a:lstStyle/>
          <a:p>
            <a:pPr lvl="0"/>
            <a:endParaRPr lang="tr-TR" sz="3000" dirty="0" smtClean="0">
              <a:latin typeface="Arial" pitchFamily="34" charset="0"/>
              <a:cs typeface="Arial" pitchFamily="34" charset="0"/>
            </a:endParaRPr>
          </a:p>
          <a:p>
            <a:pPr lvl="0"/>
            <a:r>
              <a:rPr lang="tr-TR" sz="2800" dirty="0">
                <a:solidFill>
                  <a:schemeClr val="bg1"/>
                </a:solidFill>
                <a:latin typeface="Times New Roman" pitchFamily="18" charset="0"/>
                <a:cs typeface="Times New Roman" pitchFamily="18" charset="0"/>
              </a:rPr>
              <a:t>Alt birimlerde dahil başkanlığımıza gelen evrak sayısı</a:t>
            </a:r>
            <a:r>
              <a:rPr lang="tr-TR" sz="2800" dirty="0" smtClean="0">
                <a:solidFill>
                  <a:schemeClr val="bg1"/>
                </a:solidFill>
                <a:latin typeface="Times New Roman" pitchFamily="18" charset="0"/>
                <a:cs typeface="Times New Roman" pitchFamily="18" charset="0"/>
              </a:rPr>
              <a:t>: 2948</a:t>
            </a:r>
            <a:endParaRPr lang="tr-TR" sz="2800" dirty="0">
              <a:solidFill>
                <a:schemeClr val="bg1"/>
              </a:solidFill>
              <a:latin typeface="Times New Roman" pitchFamily="18" charset="0"/>
              <a:cs typeface="Times New Roman" pitchFamily="18" charset="0"/>
            </a:endParaRPr>
          </a:p>
          <a:p>
            <a:pPr lvl="0"/>
            <a:r>
              <a:rPr lang="tr-TR" sz="2800" dirty="0">
                <a:solidFill>
                  <a:schemeClr val="bg1"/>
                </a:solidFill>
                <a:latin typeface="Times New Roman" pitchFamily="18" charset="0"/>
                <a:cs typeface="Times New Roman" pitchFamily="18" charset="0"/>
              </a:rPr>
              <a:t>Birimimizin yaptığı evrak sayısı:403</a:t>
            </a:r>
          </a:p>
          <a:p>
            <a:pPr lvl="0"/>
            <a:r>
              <a:rPr lang="tr-TR" sz="2800" dirty="0">
                <a:solidFill>
                  <a:schemeClr val="bg1"/>
                </a:solidFill>
                <a:latin typeface="Times New Roman" pitchFamily="18" charset="0"/>
                <a:cs typeface="Times New Roman" pitchFamily="18" charset="0"/>
              </a:rPr>
              <a:t>EBYS Birimine gelen evrak sayısı:910</a:t>
            </a:r>
          </a:p>
          <a:p>
            <a:pPr lvl="0"/>
            <a:r>
              <a:rPr lang="tr-TR" sz="2800" dirty="0">
                <a:solidFill>
                  <a:schemeClr val="bg1"/>
                </a:solidFill>
                <a:latin typeface="Times New Roman" pitchFamily="18" charset="0"/>
                <a:cs typeface="Times New Roman" pitchFamily="18" charset="0"/>
              </a:rPr>
              <a:t>EBYS Biriminin yaptığı evrak sayısı:142</a:t>
            </a:r>
          </a:p>
          <a:p>
            <a:pPr marL="0" lvl="0" indent="0">
              <a:buNone/>
            </a:pPr>
            <a:endParaRPr lang="tr-TR" sz="43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GELEN GİDEN EVRAK BİLGİSİ</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32</a:t>
            </a:fld>
            <a:endParaRPr lang="tr-TR"/>
          </a:p>
        </p:txBody>
      </p:sp>
    </p:spTree>
    <p:extLst>
      <p:ext uri="{BB962C8B-B14F-4D97-AF65-F5344CB8AC3E}">
        <p14:creationId xmlns:p14="http://schemas.microsoft.com/office/powerpoint/2010/main" val="1433006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ctr"/>
            <a:r>
              <a:rPr lang="tr-TR" dirty="0">
                <a:latin typeface="Calibri" pitchFamily="34" charset="0"/>
                <a:cs typeface="Calibri" pitchFamily="34" charset="0"/>
              </a:rPr>
              <a:t>ÇALIŞAN SUNUCULARIMIZ</a:t>
            </a:r>
            <a:endParaRPr lang="tr-TR" dirty="0"/>
          </a:p>
        </p:txBody>
      </p:sp>
      <p:sp>
        <p:nvSpPr>
          <p:cNvPr id="3" name="Slayt Numarası Yer Tutucusu 2"/>
          <p:cNvSpPr>
            <a:spLocks noGrp="1"/>
          </p:cNvSpPr>
          <p:nvPr>
            <p:ph type="sldNum" sz="quarter" idx="12"/>
          </p:nvPr>
        </p:nvSpPr>
        <p:spPr/>
        <p:txBody>
          <a:bodyPr/>
          <a:lstStyle/>
          <a:p>
            <a:fld id="{AC786528-2F04-457D-8FED-47AA3420C7EB}" type="slidenum">
              <a:rPr lang="tr-TR" smtClean="0"/>
              <a:pPr/>
              <a:t>33</a:t>
            </a:fld>
            <a:endParaRPr lang="tr-TR"/>
          </a:p>
        </p:txBody>
      </p:sp>
      <p:sp>
        <p:nvSpPr>
          <p:cNvPr id="4" name="Dikdörtgen 3"/>
          <p:cNvSpPr/>
          <p:nvPr/>
        </p:nvSpPr>
        <p:spPr>
          <a:xfrm>
            <a:off x="631365" y="1610796"/>
            <a:ext cx="5832648" cy="954107"/>
          </a:xfrm>
          <a:prstGeom prst="rect">
            <a:avLst/>
          </a:prstGeom>
        </p:spPr>
        <p:txBody>
          <a:bodyPr wrap="square">
            <a:spAutoFit/>
          </a:bodyPr>
          <a:lstStyle/>
          <a:p>
            <a:r>
              <a:rPr lang="tr-TR" sz="2800" dirty="0" smtClean="0"/>
              <a:t>WİNDOWS ALTYAPISI KULLANAN SUNUCU SAYIMIZ</a:t>
            </a:r>
            <a:endParaRPr lang="tr-TR" sz="2800" dirty="0"/>
          </a:p>
        </p:txBody>
      </p:sp>
      <p:sp>
        <p:nvSpPr>
          <p:cNvPr id="5" name="Dikdörtgen 4"/>
          <p:cNvSpPr/>
          <p:nvPr/>
        </p:nvSpPr>
        <p:spPr>
          <a:xfrm>
            <a:off x="7010044" y="1780074"/>
            <a:ext cx="582211" cy="523220"/>
          </a:xfrm>
          <a:prstGeom prst="rect">
            <a:avLst/>
          </a:prstGeom>
        </p:spPr>
        <p:txBody>
          <a:bodyPr wrap="none">
            <a:spAutoFit/>
          </a:bodyPr>
          <a:lstStyle/>
          <a:p>
            <a:r>
              <a:rPr lang="tr-TR" sz="2800" dirty="0" smtClean="0"/>
              <a:t>25</a:t>
            </a:r>
          </a:p>
        </p:txBody>
      </p:sp>
      <p:sp>
        <p:nvSpPr>
          <p:cNvPr id="7" name="Dikdörtgen 6"/>
          <p:cNvSpPr/>
          <p:nvPr/>
        </p:nvSpPr>
        <p:spPr>
          <a:xfrm>
            <a:off x="656089" y="4293096"/>
            <a:ext cx="5832648" cy="954107"/>
          </a:xfrm>
          <a:prstGeom prst="rect">
            <a:avLst/>
          </a:prstGeom>
        </p:spPr>
        <p:txBody>
          <a:bodyPr wrap="square">
            <a:spAutoFit/>
          </a:bodyPr>
          <a:lstStyle/>
          <a:p>
            <a:r>
              <a:rPr lang="tr-TR" sz="2800" dirty="0" smtClean="0"/>
              <a:t>LİNUX ALTYAPISI KULLANAN AKTİF SUNUCU SAYIMIZ</a:t>
            </a:r>
            <a:endParaRPr lang="tr-TR" sz="2800" dirty="0"/>
          </a:p>
        </p:txBody>
      </p:sp>
      <p:sp>
        <p:nvSpPr>
          <p:cNvPr id="8" name="Dikdörtgen 7"/>
          <p:cNvSpPr/>
          <p:nvPr/>
        </p:nvSpPr>
        <p:spPr>
          <a:xfrm>
            <a:off x="7208817" y="4508539"/>
            <a:ext cx="383438" cy="523220"/>
          </a:xfrm>
          <a:prstGeom prst="rect">
            <a:avLst/>
          </a:prstGeom>
        </p:spPr>
        <p:txBody>
          <a:bodyPr wrap="none">
            <a:spAutoFit/>
          </a:bodyPr>
          <a:lstStyle/>
          <a:p>
            <a:r>
              <a:rPr lang="tr-TR" sz="2800" dirty="0" smtClean="0"/>
              <a:t>9</a:t>
            </a:r>
          </a:p>
        </p:txBody>
      </p:sp>
    </p:spTree>
    <p:extLst>
      <p:ext uri="{BB962C8B-B14F-4D97-AF65-F5344CB8AC3E}">
        <p14:creationId xmlns:p14="http://schemas.microsoft.com/office/powerpoint/2010/main" val="12233129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algn="just"/>
            <a:r>
              <a:rPr lang="tr-TR" sz="2800" dirty="0">
                <a:latin typeface="Times New Roman" pitchFamily="18" charset="0"/>
                <a:cs typeface="Times New Roman" pitchFamily="18" charset="0"/>
              </a:rPr>
              <a:t>Kampüs binalarımızın hepsine gece görüş kamerası takılması planlanmaktadır.</a:t>
            </a:r>
          </a:p>
          <a:p>
            <a:pPr algn="just"/>
            <a:r>
              <a:rPr lang="tr-TR" sz="2800" dirty="0">
                <a:latin typeface="Times New Roman" pitchFamily="18" charset="0"/>
                <a:cs typeface="Times New Roman" pitchFamily="18" charset="0"/>
              </a:rPr>
              <a:t>Kampüs içi binalara internet hızları iyileştirilmesi yapılması planlanmaktadır</a:t>
            </a:r>
          </a:p>
          <a:p>
            <a:pPr algn="just"/>
            <a:r>
              <a:rPr lang="tr-TR" sz="2800" dirty="0">
                <a:latin typeface="Times New Roman" pitchFamily="18" charset="0"/>
                <a:cs typeface="Times New Roman" pitchFamily="18" charset="0"/>
              </a:rPr>
              <a:t>Telefon ses kayıt sistemi kurulması planlanmaktadır..</a:t>
            </a:r>
          </a:p>
          <a:p>
            <a:pPr algn="just"/>
            <a:r>
              <a:rPr lang="tr-TR" sz="2800" dirty="0">
                <a:latin typeface="Times New Roman" pitchFamily="18" charset="0"/>
                <a:cs typeface="Times New Roman" pitchFamily="18" charset="0"/>
              </a:rPr>
              <a:t>Süresi bitmek üzere olan ve yeni gelecek personellere e-imza temini yapılacak.</a:t>
            </a: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YAPILACAK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34</a:t>
            </a:fld>
            <a:endParaRPr lang="tr-TR"/>
          </a:p>
        </p:txBody>
      </p:sp>
    </p:spTree>
    <p:extLst>
      <p:ext uri="{BB962C8B-B14F-4D97-AF65-F5344CB8AC3E}">
        <p14:creationId xmlns:p14="http://schemas.microsoft.com/office/powerpoint/2010/main" val="925520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marL="0" indent="0" algn="just">
              <a:buNone/>
            </a:pPr>
            <a:r>
              <a:rPr lang="tr-TR" sz="2800" dirty="0">
                <a:latin typeface="Times New Roman" pitchFamily="18" charset="0"/>
                <a:cs typeface="Times New Roman" pitchFamily="18" charset="0"/>
              </a:rPr>
              <a:t>Talep durumunda </a:t>
            </a:r>
            <a:r>
              <a:rPr lang="tr-TR" sz="2800" dirty="0" err="1">
                <a:latin typeface="Times New Roman" pitchFamily="18" charset="0"/>
                <a:cs typeface="Times New Roman" pitchFamily="18" charset="0"/>
              </a:rPr>
              <a:t>Ebys</a:t>
            </a:r>
            <a:r>
              <a:rPr lang="tr-TR" sz="2800" dirty="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hizmetiçi</a:t>
            </a: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eğitim </a:t>
            </a:r>
            <a:r>
              <a:rPr lang="tr-TR" sz="2800" dirty="0">
                <a:latin typeface="Times New Roman" pitchFamily="18" charset="0"/>
                <a:cs typeface="Times New Roman" pitchFamily="18" charset="0"/>
              </a:rPr>
              <a:t>gerçekleştirilecek.</a:t>
            </a:r>
          </a:p>
          <a:p>
            <a:pPr marL="0" indent="0" algn="just">
              <a:buNone/>
            </a:pPr>
            <a:r>
              <a:rPr lang="tr-TR" sz="2800" dirty="0">
                <a:latin typeface="Times New Roman" pitchFamily="18" charset="0"/>
                <a:cs typeface="Times New Roman" pitchFamily="18" charset="0"/>
              </a:rPr>
              <a:t>Yazışma standartları takip edilerek sistemimize entegre edilecek.</a:t>
            </a:r>
          </a:p>
          <a:p>
            <a:pPr marL="0" indent="0" algn="just">
              <a:buNone/>
            </a:pPr>
            <a:r>
              <a:rPr lang="tr-TR" sz="2800" dirty="0">
                <a:latin typeface="Times New Roman" pitchFamily="18" charset="0"/>
                <a:cs typeface="Times New Roman" pitchFamily="18" charset="0"/>
              </a:rPr>
              <a:t>Server güvenliği açısından server taşıması daha güvenilir işletim sistemine taşınacak.</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YAPILACAK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35</a:t>
            </a:fld>
            <a:endParaRPr lang="tr-TR"/>
          </a:p>
        </p:txBody>
      </p:sp>
    </p:spTree>
    <p:extLst>
      <p:ext uri="{BB962C8B-B14F-4D97-AF65-F5344CB8AC3E}">
        <p14:creationId xmlns:p14="http://schemas.microsoft.com/office/powerpoint/2010/main" val="3079766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r>
              <a:rPr lang="tr-TR" dirty="0">
                <a:latin typeface="Calibri" pitchFamily="34" charset="0"/>
                <a:cs typeface="Calibri" pitchFamily="34" charset="0"/>
              </a:rPr>
              <a:t>SONUÇ ..</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latin typeface="Times New Roman" pitchFamily="18" charset="0"/>
                <a:cs typeface="Times New Roman" pitchFamily="18" charset="0"/>
              </a:rPr>
              <a:t>Hizmet sunumunda kurum içi ve dışı tüm paydaşlarla ilişkide kişilik ve emeğe saygıyı esas almaktadır. Kişisel bilgi gizliliği ve güvenliğini sağlamaktadır.</a:t>
            </a:r>
            <a:endParaRPr lang="en-US"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Hizmet </a:t>
            </a:r>
            <a:r>
              <a:rPr lang="tr-TR" sz="2800" dirty="0">
                <a:latin typeface="Times New Roman" pitchFamily="18" charset="0"/>
                <a:cs typeface="Times New Roman" pitchFamily="18" charset="0"/>
              </a:rPr>
              <a:t>ve projelerimizde Başkanlığımızın yürütmesi gereken faaliyetler konusunda ilgili kişi, kurum ve birimlerle dayanışma içinde hareket edilmektedir.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36</a:t>
            </a:fld>
            <a:endParaRPr lang="tr-TR"/>
          </a:p>
        </p:txBody>
      </p:sp>
    </p:spTree>
    <p:extLst>
      <p:ext uri="{BB962C8B-B14F-4D97-AF65-F5344CB8AC3E}">
        <p14:creationId xmlns:p14="http://schemas.microsoft.com/office/powerpoint/2010/main" val="13415126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6" y="116632"/>
            <a:ext cx="8928671" cy="6552728"/>
          </a:xfrm>
          <a:prstGeom prst="rect">
            <a:avLst/>
          </a:prstGeom>
        </p:spPr>
      </p:pic>
    </p:spTree>
    <p:extLst>
      <p:ext uri="{BB962C8B-B14F-4D97-AF65-F5344CB8AC3E}">
        <p14:creationId xmlns:p14="http://schemas.microsoft.com/office/powerpoint/2010/main" val="4393532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251520" y="1156052"/>
            <a:ext cx="8568952" cy="5338918"/>
          </a:xfrm>
        </p:spPr>
        <p:txBody>
          <a:bodyPr>
            <a:noAutofit/>
          </a:bodyPr>
          <a:lstStyle/>
          <a:p>
            <a:pPr algn="just"/>
            <a:r>
              <a:rPr lang="tr-TR" sz="2800" dirty="0">
                <a:latin typeface="Times New Roman" pitchFamily="18" charset="0"/>
                <a:cs typeface="Times New Roman" pitchFamily="18" charset="0"/>
              </a:rPr>
              <a:t>Daire Başkan V. :        Metehan GÜNDE</a:t>
            </a:r>
          </a:p>
          <a:p>
            <a:pPr algn="just"/>
            <a:r>
              <a:rPr lang="tr-TR" sz="2800" dirty="0">
                <a:latin typeface="Times New Roman" pitchFamily="18" charset="0"/>
                <a:cs typeface="Times New Roman" pitchFamily="18" charset="0"/>
              </a:rPr>
              <a:t>Şube Müdür V.  :         Vakıf AKKUŞ</a:t>
            </a:r>
          </a:p>
          <a:p>
            <a:pPr algn="just"/>
            <a:r>
              <a:rPr lang="tr-TR" sz="2800" dirty="0">
                <a:latin typeface="Times New Roman" pitchFamily="18" charset="0"/>
                <a:cs typeface="Times New Roman" pitchFamily="18" charset="0"/>
              </a:rPr>
              <a:t>Gökhan TURAN:</a:t>
            </a:r>
          </a:p>
          <a:p>
            <a:pPr marL="0" indent="0" algn="just">
              <a:buNone/>
            </a:pPr>
            <a:r>
              <a:rPr lang="tr-TR" sz="2800" dirty="0">
                <a:latin typeface="Times New Roman" pitchFamily="18" charset="0"/>
                <a:cs typeface="Times New Roman" pitchFamily="18" charset="0"/>
              </a:rPr>
              <a:t>Birimimizde Sistem Yönetimi, Mail yönetimi, </a:t>
            </a:r>
            <a:r>
              <a:rPr lang="tr-TR" sz="2800" dirty="0" smtClean="0">
                <a:latin typeface="Times New Roman" pitchFamily="18" charset="0"/>
                <a:cs typeface="Times New Roman" pitchFamily="18" charset="0"/>
              </a:rPr>
              <a:t>Kampüs kart sistem yönetiminden </a:t>
            </a:r>
            <a:r>
              <a:rPr lang="tr-TR" sz="2800" dirty="0">
                <a:latin typeface="Times New Roman" pitchFamily="18" charset="0"/>
                <a:cs typeface="Times New Roman" pitchFamily="18" charset="0"/>
              </a:rPr>
              <a:t>sorumludur. Siber Olaylara Müdahale Ekibi üyesidir.</a:t>
            </a:r>
          </a:p>
          <a:p>
            <a:pPr lvl="0" algn="just">
              <a:buClr>
                <a:srgbClr val="759AA5">
                  <a:lumMod val="60000"/>
                  <a:lumOff val="40000"/>
                </a:srgbClr>
              </a:buClr>
            </a:pPr>
            <a:r>
              <a:rPr lang="tr-TR" sz="2800" dirty="0">
                <a:latin typeface="Times New Roman" pitchFamily="18" charset="0"/>
                <a:cs typeface="Times New Roman" pitchFamily="18" charset="0"/>
              </a:rPr>
              <a:t>Muhammed Emin CESUR:</a:t>
            </a:r>
          </a:p>
          <a:p>
            <a:pPr marL="0" lvl="0" indent="0" algn="just">
              <a:buClr>
                <a:srgbClr val="759AA5">
                  <a:lumMod val="60000"/>
                  <a:lumOff val="40000"/>
                </a:srgbClr>
              </a:buClr>
              <a:buNone/>
            </a:pPr>
            <a:r>
              <a:rPr lang="tr-TR" sz="2800" dirty="0">
                <a:latin typeface="Times New Roman" pitchFamily="18" charset="0"/>
                <a:cs typeface="Times New Roman" pitchFamily="18" charset="0"/>
              </a:rPr>
              <a:t>Birimimizde Network Yönetimi, Mail yönetimi, </a:t>
            </a:r>
            <a:r>
              <a:rPr lang="tr-TR" sz="2800" dirty="0" smtClean="0">
                <a:latin typeface="Times New Roman" pitchFamily="18" charset="0"/>
                <a:cs typeface="Times New Roman" pitchFamily="18" charset="0"/>
              </a:rPr>
              <a:t>Kampüs kart sistem </a:t>
            </a:r>
            <a:r>
              <a:rPr lang="tr-TR" sz="2800" dirty="0">
                <a:latin typeface="Times New Roman" pitchFamily="18" charset="0"/>
                <a:cs typeface="Times New Roman" pitchFamily="18" charset="0"/>
              </a:rPr>
              <a:t>yönetimi, Kamera sistem yönetimi, Santral sistem yönetiminden sorumludur. Siber Olaylara Müdahale Ekibi üyesidir. </a:t>
            </a:r>
          </a:p>
          <a:p>
            <a:pPr marL="0" indent="0" algn="just">
              <a:buNone/>
            </a:pPr>
            <a:endParaRPr lang="tr-TR" sz="3200" dirty="0" smtClean="0">
              <a:solidFill>
                <a:schemeClr val="tx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5</a:t>
            </a:fld>
            <a:endParaRPr lang="tr-TR"/>
          </a:p>
        </p:txBody>
      </p:sp>
    </p:spTree>
    <p:extLst>
      <p:ext uri="{BB962C8B-B14F-4D97-AF65-F5344CB8AC3E}">
        <p14:creationId xmlns:p14="http://schemas.microsoft.com/office/powerpoint/2010/main" val="36617482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algn="just"/>
            <a:r>
              <a:rPr lang="tr-TR" sz="2800" dirty="0">
                <a:latin typeface="Times New Roman" pitchFamily="18" charset="0"/>
                <a:cs typeface="Times New Roman" pitchFamily="18" charset="0"/>
              </a:rPr>
              <a:t>Ramazan KARADAĞ:</a:t>
            </a:r>
          </a:p>
          <a:p>
            <a:pPr algn="just"/>
            <a:r>
              <a:rPr lang="tr-TR" sz="2800" dirty="0">
                <a:latin typeface="Times New Roman" pitchFamily="18" charset="0"/>
                <a:cs typeface="Times New Roman" pitchFamily="18" charset="0"/>
              </a:rPr>
              <a:t>EBYS ve Taşınır işlemlerini yürütmektedir.</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a:latin typeface="Times New Roman" pitchFamily="18" charset="0"/>
                <a:cs typeface="Times New Roman" pitchFamily="18" charset="0"/>
              </a:rPr>
              <a:t> Rahman ÖZCAN :</a:t>
            </a:r>
          </a:p>
          <a:p>
            <a:pPr marL="0" indent="0" algn="just">
              <a:buNone/>
            </a:pPr>
            <a:r>
              <a:rPr lang="tr-TR" sz="2800" dirty="0">
                <a:latin typeface="Times New Roman" pitchFamily="18" charset="0"/>
                <a:cs typeface="Times New Roman" pitchFamily="18" charset="0"/>
              </a:rPr>
              <a:t> Birimimiz danışma bürosunda görevlidir.</a:t>
            </a:r>
          </a:p>
          <a:p>
            <a:pPr marL="0" indent="0" algn="just">
              <a:buNone/>
            </a:pPr>
            <a:endParaRPr lang="tr-TR" sz="2800" dirty="0">
              <a:latin typeface="Times New Roman" pitchFamily="18" charset="0"/>
              <a:cs typeface="Times New Roman" pitchFamily="18" charset="0"/>
            </a:endParaRPr>
          </a:p>
          <a:p>
            <a:pPr algn="just"/>
            <a:r>
              <a:rPr lang="tr-TR" sz="2800" dirty="0">
                <a:latin typeface="Times New Roman" pitchFamily="18" charset="0"/>
                <a:cs typeface="Times New Roman" pitchFamily="18" charset="0"/>
              </a:rPr>
              <a:t>Remziye </a:t>
            </a:r>
            <a:r>
              <a:rPr lang="tr-TR" sz="2800" dirty="0" err="1">
                <a:latin typeface="Times New Roman" pitchFamily="18" charset="0"/>
                <a:cs typeface="Times New Roman" pitchFamily="18" charset="0"/>
              </a:rPr>
              <a:t>Üregen</a:t>
            </a:r>
            <a:r>
              <a:rPr lang="tr-TR" sz="2800" dirty="0">
                <a:latin typeface="Times New Roman" pitchFamily="18" charset="0"/>
                <a:cs typeface="Times New Roman" pitchFamily="18" charset="0"/>
              </a:rPr>
              <a:t> :</a:t>
            </a:r>
          </a:p>
          <a:p>
            <a:pPr marL="0" indent="0" algn="just">
              <a:buNone/>
            </a:pPr>
            <a:r>
              <a:rPr lang="tr-TR" sz="2800" dirty="0">
                <a:latin typeface="Times New Roman" pitchFamily="18" charset="0"/>
                <a:cs typeface="Times New Roman" pitchFamily="18" charset="0"/>
              </a:rPr>
              <a:t>   Yazı işleri, Stajyer Öğrenci Takip ve Ödemeleri </a:t>
            </a:r>
            <a:r>
              <a:rPr lang="tr-TR" sz="2800" dirty="0" err="1">
                <a:latin typeface="Times New Roman" pitchFamily="18" charset="0"/>
                <a:cs typeface="Times New Roman" pitchFamily="18" charset="0"/>
              </a:rPr>
              <a:t>satınalma</a:t>
            </a: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işleri, maaş </a:t>
            </a:r>
            <a:r>
              <a:rPr lang="tr-TR" sz="2800" dirty="0">
                <a:latin typeface="Times New Roman" pitchFamily="18" charset="0"/>
                <a:cs typeface="Times New Roman" pitchFamily="18" charset="0"/>
              </a:rPr>
              <a:t>işlemleri ve personel özlük işlerini yürütmektedir.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6</a:t>
            </a:fld>
            <a:endParaRPr lang="tr-TR"/>
          </a:p>
        </p:txBody>
      </p:sp>
    </p:spTree>
    <p:extLst>
      <p:ext uri="{BB962C8B-B14F-4D97-AF65-F5344CB8AC3E}">
        <p14:creationId xmlns:p14="http://schemas.microsoft.com/office/powerpoint/2010/main" val="3745526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95536"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r>
              <a:rPr lang="tr-TR" sz="2800" dirty="0" smtClean="0">
                <a:solidFill>
                  <a:schemeClr val="tx1"/>
                </a:solidFill>
                <a:latin typeface="Arial" pitchFamily="34" charset="0"/>
                <a:cs typeface="Arial" pitchFamily="34" charset="0"/>
              </a:rPr>
              <a:t>Alihan YILDIZ &amp; Şahin GÜNEŞ :</a:t>
            </a:r>
          </a:p>
          <a:p>
            <a:pPr marL="0" indent="0" algn="just">
              <a:buNone/>
            </a:pPr>
            <a:endParaRPr lang="tr-TR" sz="2800" dirty="0">
              <a:solidFill>
                <a:schemeClr val="tx1"/>
              </a:solidFill>
              <a:latin typeface="Arial" pitchFamily="34" charset="0"/>
              <a:cs typeface="Arial" pitchFamily="34" charset="0"/>
            </a:endParaRPr>
          </a:p>
          <a:p>
            <a:pPr marL="0" indent="0" algn="just">
              <a:buNone/>
            </a:pPr>
            <a:r>
              <a:rPr lang="tr-TR" sz="2800" dirty="0" smtClean="0">
                <a:latin typeface="Arial" pitchFamily="34" charset="0"/>
                <a:cs typeface="Arial" pitchFamily="34" charset="0"/>
              </a:rPr>
              <a:t>   </a:t>
            </a:r>
            <a:r>
              <a:rPr lang="tr-TR" sz="2800" dirty="0">
                <a:solidFill>
                  <a:schemeClr val="bg1"/>
                </a:solidFill>
                <a:latin typeface="Times New Roman" pitchFamily="18" charset="0"/>
                <a:cs typeface="Times New Roman" pitchFamily="18" charset="0"/>
              </a:rPr>
              <a:t>Teknik servis işlerinden sorumludurlar. </a:t>
            </a:r>
            <a:r>
              <a:rPr lang="tr-TR" sz="2800" dirty="0" smtClean="0">
                <a:solidFill>
                  <a:schemeClr val="bg1"/>
                </a:solidFill>
                <a:latin typeface="Times New Roman" pitchFamily="18" charset="0"/>
                <a:cs typeface="Times New Roman" pitchFamily="18" charset="0"/>
              </a:rPr>
              <a:t>Kampüs içindeki yerinde müdahale gerektiren işlere yerinden </a:t>
            </a:r>
            <a:r>
              <a:rPr lang="tr-TR" sz="2800" dirty="0">
                <a:solidFill>
                  <a:schemeClr val="bg1"/>
                </a:solidFill>
                <a:latin typeface="Times New Roman" pitchFamily="18" charset="0"/>
                <a:cs typeface="Times New Roman" pitchFamily="18" charset="0"/>
              </a:rPr>
              <a:t>hizmet yapmak amacıyla giderler.</a:t>
            </a:r>
          </a:p>
          <a:p>
            <a:pPr marL="0" indent="0" algn="just">
              <a:buNone/>
            </a:pP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Teknik servise getirilen, Kuruma ait bozuk </a:t>
            </a:r>
            <a:r>
              <a:rPr lang="tr-TR" sz="2800" dirty="0">
                <a:solidFill>
                  <a:schemeClr val="bg1"/>
                </a:solidFill>
                <a:latin typeface="Times New Roman" pitchFamily="18" charset="0"/>
                <a:cs typeface="Times New Roman" pitchFamily="18" charset="0"/>
              </a:rPr>
              <a:t>ya da </a:t>
            </a:r>
            <a:r>
              <a:rPr lang="tr-TR" sz="2800" dirty="0" smtClean="0">
                <a:solidFill>
                  <a:schemeClr val="bg1"/>
                </a:solidFill>
                <a:latin typeface="Times New Roman" pitchFamily="18" charset="0"/>
                <a:cs typeface="Times New Roman" pitchFamily="18" charset="0"/>
              </a:rPr>
              <a:t> düzenli çalışmayan bilgisayar veya </a:t>
            </a:r>
            <a:r>
              <a:rPr lang="tr-TR" sz="2800" dirty="0">
                <a:solidFill>
                  <a:schemeClr val="bg1"/>
                </a:solidFill>
                <a:latin typeface="Times New Roman" pitchFamily="18" charset="0"/>
                <a:cs typeface="Times New Roman" pitchFamily="18" charset="0"/>
              </a:rPr>
              <a:t>çevre </a:t>
            </a:r>
            <a:r>
              <a:rPr lang="tr-TR" sz="2800" dirty="0" smtClean="0">
                <a:solidFill>
                  <a:schemeClr val="bg1"/>
                </a:solidFill>
                <a:latin typeface="Times New Roman" pitchFamily="18" charset="0"/>
                <a:cs typeface="Times New Roman" pitchFamily="18" charset="0"/>
              </a:rPr>
              <a:t>birimlerinin ve bakım ve tamirini yaparak arızayı çözüme </a:t>
            </a:r>
            <a:r>
              <a:rPr lang="tr-TR" sz="2800" dirty="0">
                <a:solidFill>
                  <a:schemeClr val="bg1"/>
                </a:solidFill>
                <a:latin typeface="Times New Roman" pitchFamily="18" charset="0"/>
                <a:cs typeface="Times New Roman" pitchFamily="18" charset="0"/>
              </a:rPr>
              <a:t>kavuştururlar. </a:t>
            </a: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7</a:t>
            </a:fld>
            <a:endParaRPr lang="tr-TR"/>
          </a:p>
        </p:txBody>
      </p:sp>
    </p:spTree>
    <p:extLst>
      <p:ext uri="{BB962C8B-B14F-4D97-AF65-F5344CB8AC3E}">
        <p14:creationId xmlns:p14="http://schemas.microsoft.com/office/powerpoint/2010/main" val="987758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smtClean="0">
              <a:solidFill>
                <a:schemeClr val="tx1"/>
              </a:solidFill>
              <a:latin typeface="Arial" pitchFamily="34" charset="0"/>
              <a:cs typeface="Arial" pitchFamily="34" charset="0"/>
            </a:endParaRPr>
          </a:p>
          <a:p>
            <a:pPr marL="0" indent="0" algn="just">
              <a:buNone/>
            </a:pPr>
            <a:r>
              <a:rPr lang="tr-TR" sz="2800" dirty="0">
                <a:solidFill>
                  <a:schemeClr val="bg1"/>
                </a:solidFill>
                <a:latin typeface="Times New Roman" pitchFamily="18" charset="0"/>
                <a:cs typeface="Times New Roman" pitchFamily="18" charset="0"/>
              </a:rPr>
              <a:t>Gülistan Yiğit &amp; Işılay Kaya </a:t>
            </a:r>
            <a:r>
              <a:rPr lang="tr-TR" sz="2800" dirty="0" smtClean="0">
                <a:solidFill>
                  <a:schemeClr val="bg1"/>
                </a:solidFill>
                <a:latin typeface="Times New Roman" pitchFamily="18" charset="0"/>
                <a:cs typeface="Times New Roman" pitchFamily="18" charset="0"/>
              </a:rPr>
              <a:t>:</a:t>
            </a:r>
          </a:p>
          <a:p>
            <a:pPr marL="0" indent="0" algn="just">
              <a:buNone/>
            </a:pPr>
            <a:endParaRPr lang="tr-TR" sz="2800" dirty="0">
              <a:solidFill>
                <a:schemeClr val="bg1"/>
              </a:solidFill>
              <a:latin typeface="Times New Roman" pitchFamily="18" charset="0"/>
              <a:cs typeface="Times New Roman" pitchFamily="18" charset="0"/>
            </a:endParaRPr>
          </a:p>
          <a:p>
            <a:pPr marL="0" indent="0">
              <a:buNone/>
            </a:pPr>
            <a:r>
              <a:rPr lang="tr-TR" sz="2800" dirty="0">
                <a:solidFill>
                  <a:schemeClr val="bg1"/>
                </a:solidFill>
                <a:latin typeface="Times New Roman" pitchFamily="18" charset="0"/>
                <a:cs typeface="Times New Roman" pitchFamily="18" charset="0"/>
              </a:rPr>
              <a:t>   Üniversitemiz telefon santralinde görev yapmaktadırlar. </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8</a:t>
            </a:fld>
            <a:endParaRPr lang="tr-TR"/>
          </a:p>
        </p:txBody>
      </p:sp>
    </p:spTree>
    <p:extLst>
      <p:ext uri="{BB962C8B-B14F-4D97-AF65-F5344CB8AC3E}">
        <p14:creationId xmlns:p14="http://schemas.microsoft.com/office/powerpoint/2010/main" val="6143964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205064"/>
          </a:xfrm>
        </p:spPr>
        <p:txBody>
          <a:bodyPr>
            <a:normAutofit/>
          </a:bodyPr>
          <a:lstStyle/>
          <a:p>
            <a:r>
              <a:rPr lang="tr-TR" sz="2800" dirty="0">
                <a:solidFill>
                  <a:schemeClr val="bg1"/>
                </a:solidFill>
                <a:latin typeface="Times New Roman" pitchFamily="18" charset="0"/>
                <a:cs typeface="Times New Roman" pitchFamily="18" charset="0"/>
              </a:rPr>
              <a:t>Kurumsal e-posta talepleri öğrenciler için online olarak alınmaya başlandı.</a:t>
            </a:r>
          </a:p>
          <a:p>
            <a:pPr marL="0" indent="0">
              <a:buNone/>
            </a:pPr>
            <a:r>
              <a:rPr lang="tr-TR" sz="2800" dirty="0">
                <a:solidFill>
                  <a:schemeClr val="bg1"/>
                </a:solidFill>
                <a:latin typeface="Times New Roman" pitchFamily="18" charset="0"/>
                <a:cs typeface="Times New Roman" pitchFamily="18" charset="0"/>
              </a:rPr>
              <a:t> </a:t>
            </a:r>
          </a:p>
          <a:p>
            <a:r>
              <a:rPr lang="tr-TR" sz="2800" dirty="0">
                <a:solidFill>
                  <a:schemeClr val="bg1"/>
                </a:solidFill>
                <a:latin typeface="Times New Roman" pitchFamily="18" charset="0"/>
                <a:cs typeface="Times New Roman" pitchFamily="18" charset="0"/>
              </a:rPr>
              <a:t>Tüm Aktif cihaz, Sunucu ve Karaağaç </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Kampüsündeki cihazların yapılan Güvenlik testleri sonucuna göre gerekli önlemler alındı.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a:t>
            </a:r>
            <a:r>
              <a:rPr lang="tr-TR" dirty="0" smtClean="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9</a:t>
            </a:fld>
            <a:endParaRPr lang="tr-TR"/>
          </a:p>
        </p:txBody>
      </p:sp>
    </p:spTree>
    <p:extLst>
      <p:ext uri="{BB962C8B-B14F-4D97-AF65-F5344CB8AC3E}">
        <p14:creationId xmlns:p14="http://schemas.microsoft.com/office/powerpoint/2010/main" val="16380304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Hasır">
  <a:themeElements>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y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15350</TotalTime>
  <Words>1470</Words>
  <Application>Microsoft Office PowerPoint</Application>
  <PresentationFormat>Ekran Gösterisi (4:3)</PresentationFormat>
  <Paragraphs>260</Paragraphs>
  <Slides>36</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36</vt:i4>
      </vt:variant>
    </vt:vector>
  </HeadingPairs>
  <TitlesOfParts>
    <vt:vector size="44" baseType="lpstr">
      <vt:lpstr>Arabic Typesetting</vt:lpstr>
      <vt:lpstr>Arial</vt:lpstr>
      <vt:lpstr>Arial Narrow</vt:lpstr>
      <vt:lpstr>Arial Rounded MT Bold</vt:lpstr>
      <vt:lpstr>Calibri</vt:lpstr>
      <vt:lpstr>Times New Roman</vt:lpstr>
      <vt:lpstr>Tw Cen MT</vt:lpstr>
      <vt:lpstr>Hasır</vt:lpstr>
      <vt:lpstr>BİLGİ İŞLEM  DAİRE BAŞKANLIĞI  </vt:lpstr>
      <vt:lpstr>GENEL BİLGİLER</vt:lpstr>
      <vt:lpstr>PowerPoint Sunusu</vt:lpstr>
      <vt:lpstr>PowerPoint Sunusu</vt:lpstr>
      <vt:lpstr>MEVCUT PERSONELLER</vt:lpstr>
      <vt:lpstr>MEVCUT PERSONELLER</vt:lpstr>
      <vt:lpstr>MEVCUT PERSONELLER</vt:lpstr>
      <vt:lpstr>MEVCUT PERSONELLER</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PowerPoint Sunusu</vt:lpstr>
      <vt:lpstr>YAPILAN FAALİYETLER </vt:lpstr>
      <vt:lpstr>YAPILAN FAALİYETLER </vt:lpstr>
      <vt:lpstr>YAPILAN FAALİYETLER </vt:lpstr>
      <vt:lpstr>YAPILAN FAALİYETLER </vt:lpstr>
      <vt:lpstr>YAPILAN FAALİYETLER </vt:lpstr>
      <vt:lpstr>YAPILAN FAALİYETLER </vt:lpstr>
      <vt:lpstr>YAPILAN FAALİYETLER </vt:lpstr>
      <vt:lpstr>GELEN GİDEN EVRAK BİLGİSİ</vt:lpstr>
      <vt:lpstr>ÇALIŞAN SUNUCULARIMIZ</vt:lpstr>
      <vt:lpstr>YAPILACAK FAALİYETLER </vt:lpstr>
      <vt:lpstr>YAPILACAK FAALİYETLER </vt:lpstr>
      <vt:lpstr>SONUÇ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KBB ORGANİZASYON ŞEMASI</dc:title>
  <dc:creator>ozgur.ozden</dc:creator>
  <cp:lastModifiedBy>Vakıf AKKUŞ</cp:lastModifiedBy>
  <cp:revision>751</cp:revision>
  <cp:lastPrinted>2015-04-06T06:55:02Z</cp:lastPrinted>
  <dcterms:created xsi:type="dcterms:W3CDTF">2010-06-25T07:05:29Z</dcterms:created>
  <dcterms:modified xsi:type="dcterms:W3CDTF">2021-02-15T09:33:23Z</dcterms:modified>
</cp:coreProperties>
</file>