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10" r:id="rId1"/>
  </p:sldMasterIdLst>
  <p:notesMasterIdLst>
    <p:notesMasterId r:id="rId52"/>
  </p:notesMasterIdLst>
  <p:sldIdLst>
    <p:sldId id="371" r:id="rId2"/>
    <p:sldId id="356" r:id="rId3"/>
    <p:sldId id="512" r:id="rId4"/>
    <p:sldId id="416" r:id="rId5"/>
    <p:sldId id="476" r:id="rId6"/>
    <p:sldId id="417" r:id="rId7"/>
    <p:sldId id="418" r:id="rId8"/>
    <p:sldId id="479" r:id="rId9"/>
    <p:sldId id="502" r:id="rId10"/>
    <p:sldId id="450" r:id="rId11"/>
    <p:sldId id="498" r:id="rId12"/>
    <p:sldId id="495" r:id="rId13"/>
    <p:sldId id="499" r:id="rId14"/>
    <p:sldId id="482" r:id="rId15"/>
    <p:sldId id="500" r:id="rId16"/>
    <p:sldId id="483" r:id="rId17"/>
    <p:sldId id="484" r:id="rId18"/>
    <p:sldId id="501" r:id="rId19"/>
    <p:sldId id="486" r:id="rId20"/>
    <p:sldId id="485" r:id="rId21"/>
    <p:sldId id="489" r:id="rId22"/>
    <p:sldId id="496" r:id="rId23"/>
    <p:sldId id="507" r:id="rId24"/>
    <p:sldId id="452" r:id="rId25"/>
    <p:sldId id="505" r:id="rId26"/>
    <p:sldId id="510" r:id="rId27"/>
    <p:sldId id="503" r:id="rId28"/>
    <p:sldId id="511" r:id="rId29"/>
    <p:sldId id="457" r:id="rId30"/>
    <p:sldId id="504" r:id="rId31"/>
    <p:sldId id="433" r:id="rId32"/>
    <p:sldId id="455" r:id="rId33"/>
    <p:sldId id="506" r:id="rId34"/>
    <p:sldId id="513" r:id="rId35"/>
    <p:sldId id="514" r:id="rId36"/>
    <p:sldId id="515" r:id="rId37"/>
    <p:sldId id="516" r:id="rId38"/>
    <p:sldId id="517" r:id="rId39"/>
    <p:sldId id="518" r:id="rId40"/>
    <p:sldId id="519" r:id="rId41"/>
    <p:sldId id="520" r:id="rId42"/>
    <p:sldId id="521" r:id="rId43"/>
    <p:sldId id="522" r:id="rId44"/>
    <p:sldId id="526" r:id="rId45"/>
    <p:sldId id="523" r:id="rId46"/>
    <p:sldId id="524" r:id="rId47"/>
    <p:sldId id="525" r:id="rId48"/>
    <p:sldId id="527" r:id="rId49"/>
    <p:sldId id="528" r:id="rId50"/>
    <p:sldId id="427" r:id="rId51"/>
  </p:sldIdLst>
  <p:sldSz cx="9144000" cy="6858000" type="screen4x3"/>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11" autoAdjust="0"/>
    <p:restoredTop sz="99795" autoAdjust="0"/>
  </p:normalViewPr>
  <p:slideViewPr>
    <p:cSldViewPr>
      <p:cViewPr varScale="1">
        <p:scale>
          <a:sx n="91" d="100"/>
          <a:sy n="91" d="100"/>
        </p:scale>
        <p:origin x="1302" y="9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5FF452EF-F8F8-4EC9-BB9F-98937A73C8A5}" type="datetimeFigureOut">
              <a:rPr lang="tr-TR" smtClean="0"/>
              <a:t>9.02.2022</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687DE62D-CD7D-4131-99A9-21A9636A6C4C}" type="slidenum">
              <a:rPr lang="tr-TR" smtClean="0"/>
              <a:t>‹#›</a:t>
            </a:fld>
            <a:endParaRPr lang="tr-TR"/>
          </a:p>
        </p:txBody>
      </p:sp>
    </p:spTree>
    <p:extLst>
      <p:ext uri="{BB962C8B-B14F-4D97-AF65-F5344CB8AC3E}">
        <p14:creationId xmlns:p14="http://schemas.microsoft.com/office/powerpoint/2010/main" val="1822892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53155EFF-A4EB-4FF7-A1AC-28DA19ECCEA3}" type="datetime1">
              <a:rPr lang="tr-TR" smtClean="0"/>
              <a:t>9.02.2022</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tr-TR"/>
              <a:t>Asıl başlık stili için tıklatın</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134BD0B1-E288-42DD-AE80-95D1F9553748}" type="datetime1">
              <a:rPr lang="tr-TR" smtClean="0"/>
              <a:t>9.02.2022</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Asıl başlık stili için tıklatın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B2B0809-AF00-4BF0-AE87-D58E50DA918A}" type="datetime1">
              <a:rPr lang="tr-TR" smtClean="0"/>
              <a:t>9.02.2022</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D26E1B9-31B6-4478-BFC7-9FA6EB0EEBB7}" type="datetime1">
              <a:rPr lang="tr-TR" smtClean="0"/>
              <a:t>9.02.2022</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5" name="Title 94"/>
          <p:cNvSpPr>
            <a:spLocks noGrp="1"/>
          </p:cNvSpPr>
          <p:nvPr>
            <p:ph type="title"/>
          </p:nvPr>
        </p:nvSpPr>
        <p:spPr>
          <a:xfrm>
            <a:off x="457200" y="4463568"/>
            <a:ext cx="8305800" cy="1143000"/>
          </a:xfrm>
        </p:spPr>
        <p:txBody>
          <a:bodyPr/>
          <a:lstStyle/>
          <a:p>
            <a:r>
              <a:rPr lang="tr-TR"/>
              <a:t>Asıl başlık stili için tıklatın</a:t>
            </a:r>
            <a:endParaRPr lang="en-US"/>
          </a:p>
        </p:txBody>
      </p:sp>
      <p:sp>
        <p:nvSpPr>
          <p:cNvPr id="2" name="Date Placeholder 1"/>
          <p:cNvSpPr>
            <a:spLocks noGrp="1"/>
          </p:cNvSpPr>
          <p:nvPr>
            <p:ph type="dt" sz="half" idx="10"/>
          </p:nvPr>
        </p:nvSpPr>
        <p:spPr/>
        <p:txBody>
          <a:bodyPr/>
          <a:lstStyle/>
          <a:p>
            <a:fld id="{E9E27A8A-C621-42DA-BEC1-F55602C6B3AB}" type="datetime1">
              <a:rPr lang="tr-TR" smtClean="0"/>
              <a:t>9.02.2022</a:t>
            </a:fld>
            <a:endParaRPr lang="tr-TR"/>
          </a:p>
        </p:txBody>
      </p:sp>
      <p:sp>
        <p:nvSpPr>
          <p:cNvPr id="91" name="Footer Placeholder 90"/>
          <p:cNvSpPr>
            <a:spLocks noGrp="1"/>
          </p:cNvSpPr>
          <p:nvPr>
            <p:ph type="ftr" sz="quarter" idx="11"/>
          </p:nvPr>
        </p:nvSpPr>
        <p:spPr/>
        <p:txBody>
          <a:bodyPr/>
          <a:lstStyle/>
          <a:p>
            <a:r>
              <a:rPr lang="tr-TR"/>
              <a:t>1</a:t>
            </a:r>
          </a:p>
        </p:txBody>
      </p:sp>
      <p:sp>
        <p:nvSpPr>
          <p:cNvPr id="92" name="Slide Number Placeholder 91"/>
          <p:cNvSpPr>
            <a:spLocks noGrp="1"/>
          </p:cNvSpPr>
          <p:nvPr>
            <p:ph type="sldNum" sz="quarter" idx="12"/>
          </p:nvPr>
        </p:nvSpPr>
        <p:spPr/>
        <p:txBody>
          <a:bodyPr/>
          <a:lstStyle/>
          <a:p>
            <a:fld id="{AC786528-2F04-457D-8FED-47AA3420C7E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939F040F-5BC5-4501-8C9E-8C574EAE43CF}" type="datetime1">
              <a:rPr lang="tr-TR" smtClean="0"/>
              <a:t>9.02.2022</a:t>
            </a:fld>
            <a:endParaRPr lang="tr-TR"/>
          </a:p>
        </p:txBody>
      </p:sp>
      <p:sp>
        <p:nvSpPr>
          <p:cNvPr id="6" name="Footer Placeholder 5"/>
          <p:cNvSpPr>
            <a:spLocks noGrp="1"/>
          </p:cNvSpPr>
          <p:nvPr>
            <p:ph type="ftr" sz="quarter" idx="11"/>
          </p:nvPr>
        </p:nvSpPr>
        <p:spPr/>
        <p:txBody>
          <a:bodyPr/>
          <a:lstStyle/>
          <a:p>
            <a:r>
              <a:rPr lang="tr-TR"/>
              <a:t>1</a:t>
            </a:r>
          </a:p>
        </p:txBody>
      </p:sp>
      <p:sp>
        <p:nvSpPr>
          <p:cNvPr id="7" name="Slide Number Placeholder 6"/>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2F835D75-9CD1-4139-B3FF-E01BFFE30645}" type="datetime1">
              <a:rPr lang="tr-TR" smtClean="0"/>
              <a:t>9.02.2022</a:t>
            </a:fld>
            <a:endParaRPr lang="tr-TR"/>
          </a:p>
        </p:txBody>
      </p:sp>
      <p:sp>
        <p:nvSpPr>
          <p:cNvPr id="8" name="Footer Placeholder 7"/>
          <p:cNvSpPr>
            <a:spLocks noGrp="1"/>
          </p:cNvSpPr>
          <p:nvPr>
            <p:ph type="ftr" sz="quarter" idx="11"/>
          </p:nvPr>
        </p:nvSpPr>
        <p:spPr/>
        <p:txBody>
          <a:bodyPr/>
          <a:lstStyle/>
          <a:p>
            <a:r>
              <a:rPr lang="tr-TR"/>
              <a:t>1</a:t>
            </a:r>
          </a:p>
        </p:txBody>
      </p:sp>
      <p:sp>
        <p:nvSpPr>
          <p:cNvPr id="9" name="Slide Number Placeholder 8"/>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BB566530-143A-4C64-8853-34641765B32B}" type="datetime1">
              <a:rPr lang="tr-TR" smtClean="0"/>
              <a:t>9.02.2022</a:t>
            </a:fld>
            <a:endParaRPr lang="tr-TR"/>
          </a:p>
        </p:txBody>
      </p:sp>
      <p:sp>
        <p:nvSpPr>
          <p:cNvPr id="4" name="Footer Placeholder 3"/>
          <p:cNvSpPr>
            <a:spLocks noGrp="1"/>
          </p:cNvSpPr>
          <p:nvPr>
            <p:ph type="ftr" sz="quarter" idx="11"/>
          </p:nvPr>
        </p:nvSpPr>
        <p:spPr/>
        <p:txBody>
          <a:bodyPr/>
          <a:lstStyle/>
          <a:p>
            <a:r>
              <a:rPr lang="tr-TR"/>
              <a:t>1</a:t>
            </a:r>
          </a:p>
        </p:txBody>
      </p:sp>
      <p:sp>
        <p:nvSpPr>
          <p:cNvPr id="5" name="Slide Number Placeholder 4"/>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B05831-9183-48ED-8CC9-D6ED4FB6B4EF}" type="datetime1">
              <a:rPr lang="tr-TR" smtClean="0"/>
              <a:t>9.02.2022</a:t>
            </a:fld>
            <a:endParaRPr lang="tr-TR"/>
          </a:p>
        </p:txBody>
      </p:sp>
      <p:sp>
        <p:nvSpPr>
          <p:cNvPr id="3" name="Footer Placeholder 2"/>
          <p:cNvSpPr>
            <a:spLocks noGrp="1"/>
          </p:cNvSpPr>
          <p:nvPr>
            <p:ph type="ftr" sz="quarter" idx="11"/>
          </p:nvPr>
        </p:nvSpPr>
        <p:spPr/>
        <p:txBody>
          <a:bodyPr/>
          <a:lstStyle/>
          <a:p>
            <a:r>
              <a:rPr lang="tr-TR"/>
              <a:t>1</a:t>
            </a:r>
          </a:p>
        </p:txBody>
      </p:sp>
      <p:sp>
        <p:nvSpPr>
          <p:cNvPr id="4" name="Slide Number Placeholder 3"/>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7E83B71-2A45-4235-ADC7-160A42025059}" type="datetime1">
              <a:rPr lang="tr-TR" smtClean="0"/>
              <a:t>9.02.2022</a:t>
            </a:fld>
            <a:endParaRPr lang="tr-TR"/>
          </a:p>
        </p:txBody>
      </p:sp>
      <p:sp>
        <p:nvSpPr>
          <p:cNvPr id="6" name="Footer Placeholder 5"/>
          <p:cNvSpPr>
            <a:spLocks noGrp="1"/>
          </p:cNvSpPr>
          <p:nvPr>
            <p:ph type="ftr" sz="quarter" idx="11"/>
          </p:nvPr>
        </p:nvSpPr>
        <p:spPr/>
        <p:txBody>
          <a:bodyPr/>
          <a:lstStyle/>
          <a:p>
            <a:r>
              <a:rPr lang="tr-TR"/>
              <a:t>1</a:t>
            </a:r>
          </a:p>
        </p:txBody>
      </p:sp>
      <p:sp>
        <p:nvSpPr>
          <p:cNvPr id="7" name="Slide Number Placeholder 6"/>
          <p:cNvSpPr>
            <a:spLocks noGrp="1"/>
          </p:cNvSpPr>
          <p:nvPr>
            <p:ph type="sldNum" sz="quarter" idx="12"/>
          </p:nvPr>
        </p:nvSpPr>
        <p:spPr/>
        <p:txBody>
          <a:bodyPr/>
          <a:lstStyle/>
          <a:p>
            <a:fld id="{AC786528-2F04-457D-8FED-47AA3420C7EB}" type="slidenum">
              <a:rPr lang="tr-TR" smtClean="0"/>
              <a:pPr/>
              <a:t>‹#›</a:t>
            </a:fld>
            <a:endParaRPr lang="tr-T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tr-TR"/>
              <a:t>Asıl başlık stili için tıklatın</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5" name="Date Placeholder 4"/>
          <p:cNvSpPr>
            <a:spLocks noGrp="1"/>
          </p:cNvSpPr>
          <p:nvPr>
            <p:ph type="dt" sz="half" idx="10"/>
          </p:nvPr>
        </p:nvSpPr>
        <p:spPr/>
        <p:txBody>
          <a:bodyPr/>
          <a:lstStyle/>
          <a:p>
            <a:fld id="{BB019FBF-13CC-4CD2-8D83-CCD5CF5BB41A}" type="datetime1">
              <a:rPr lang="tr-TR" smtClean="0"/>
              <a:t>9.02.2022</a:t>
            </a:fld>
            <a:endParaRPr lang="tr-TR"/>
          </a:p>
        </p:txBody>
      </p:sp>
      <p:sp>
        <p:nvSpPr>
          <p:cNvPr id="6" name="Footer Placeholder 5"/>
          <p:cNvSpPr>
            <a:spLocks noGrp="1"/>
          </p:cNvSpPr>
          <p:nvPr>
            <p:ph type="ftr" sz="quarter" idx="11"/>
          </p:nvPr>
        </p:nvSpPr>
        <p:spPr/>
        <p:txBody>
          <a:bodyPr/>
          <a:lstStyle/>
          <a:p>
            <a:r>
              <a:rPr lang="tr-TR"/>
              <a:t>1</a:t>
            </a:r>
          </a:p>
        </p:txBody>
      </p:sp>
      <p:sp>
        <p:nvSpPr>
          <p:cNvPr id="7" name="Slide Number Placeholder 6"/>
          <p:cNvSpPr>
            <a:spLocks noGrp="1"/>
          </p:cNvSpPr>
          <p:nvPr>
            <p:ph type="sldNum" sz="quarter" idx="12"/>
          </p:nvPr>
        </p:nvSpPr>
        <p:spPr/>
        <p:txBody>
          <a:bodyPr/>
          <a:lstStyle/>
          <a:p>
            <a:fld id="{AC786528-2F04-457D-8FED-47AA3420C7EB}" type="slidenum">
              <a:rPr lang="tr-TR" smtClean="0"/>
              <a:pPr/>
              <a:t>‹#›</a:t>
            </a:fld>
            <a:endParaRPr lang="tr-T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tr-TR"/>
              <a:t>Asıl başlık stili için tıklatın</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0B368536-050A-4488-9429-3EFA0C252673}" type="datetime1">
              <a:rPr lang="tr-TR" smtClean="0"/>
              <a:t>9.02.2022</a:t>
            </a:fld>
            <a:endParaRPr lang="tr-T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r>
              <a:rPr lang="tr-TR"/>
              <a:t>1</a:t>
            </a: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AC786528-2F04-457D-8FED-47AA3420C7EB}"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4311" r:id="rId1"/>
    <p:sldLayoutId id="2147484312" r:id="rId2"/>
    <p:sldLayoutId id="2147484313" r:id="rId3"/>
    <p:sldLayoutId id="2147484314" r:id="rId4"/>
    <p:sldLayoutId id="2147484315" r:id="rId5"/>
    <p:sldLayoutId id="2147484316" r:id="rId6"/>
    <p:sldLayoutId id="2147484317" r:id="rId7"/>
    <p:sldLayoutId id="2147484318" r:id="rId8"/>
    <p:sldLayoutId id="2147484319" r:id="rId9"/>
    <p:sldLayoutId id="2147484320" r:id="rId10"/>
    <p:sldLayoutId id="2147484321" r:id="rId11"/>
  </p:sldLayoutIdLst>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3528" y="260649"/>
            <a:ext cx="8568952" cy="3240359"/>
          </a:xfrm>
        </p:spPr>
        <p:txBody>
          <a:bodyPr>
            <a:noAutofit/>
          </a:bodyPr>
          <a:lstStyle/>
          <a:p>
            <a:pPr algn="ctr"/>
            <a:r>
              <a:rPr lang="tr-TR" sz="60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t>BİLGİ İŞLEM </a:t>
            </a:r>
            <a:br>
              <a:rPr lang="tr-TR" sz="60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br>
            <a:r>
              <a:rPr lang="tr-TR" sz="60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t>DAİRE BAŞKANLIĞI </a:t>
            </a:r>
            <a:r>
              <a:rPr lang="tr-TR" sz="44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t/>
            </a:r>
            <a:br>
              <a:rPr lang="tr-TR" sz="44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br>
            <a:endParaRPr lang="en-US" sz="2000" dirty="0">
              <a:solidFill>
                <a:schemeClr val="accent6">
                  <a:lumMod val="75000"/>
                </a:schemeClr>
              </a:solidFill>
              <a:effectLst>
                <a:outerShdw blurRad="38100" dist="38100" dir="2700000" algn="tl">
                  <a:srgbClr val="000000">
                    <a:alpha val="43137"/>
                  </a:srgbClr>
                </a:outerShdw>
              </a:effectLst>
              <a:latin typeface="Arial Rounded MT Bold" pitchFamily="34" charset="0"/>
            </a:endParaRPr>
          </a:p>
        </p:txBody>
      </p:sp>
      <p:sp>
        <p:nvSpPr>
          <p:cNvPr id="2" name="Dikdörtgen 1"/>
          <p:cNvSpPr/>
          <p:nvPr/>
        </p:nvSpPr>
        <p:spPr>
          <a:xfrm>
            <a:off x="107504" y="4437112"/>
            <a:ext cx="9036496" cy="1754326"/>
          </a:xfrm>
          <a:prstGeom prst="rect">
            <a:avLst/>
          </a:prstGeom>
        </p:spPr>
        <p:txBody>
          <a:bodyPr wrap="square">
            <a:spAutoFit/>
          </a:bodyPr>
          <a:lstStyle/>
          <a:p>
            <a:pPr algn="ctr"/>
            <a:r>
              <a:rPr lang="tr-TR" sz="5400" dirty="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t>FAALİYET RAPORU </a:t>
            </a:r>
            <a:br>
              <a:rPr lang="tr-TR" sz="5400" dirty="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br>
            <a:r>
              <a:rPr lang="tr-TR" sz="5400" dirty="0" smtClean="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t>2021</a:t>
            </a:r>
            <a:endParaRPr lang="tr-TR" sz="5400" dirty="0">
              <a:solidFill>
                <a:srgbClr val="002060"/>
              </a:solidFill>
              <a:latin typeface="Arabic Typesetting" pitchFamily="66" charset="-78"/>
              <a:cs typeface="Arabic Typesetting" pitchFamily="66" charset="-78"/>
            </a:endParaRPr>
          </a:p>
        </p:txBody>
      </p:sp>
      <p:sp>
        <p:nvSpPr>
          <p:cNvPr id="5" name="Title 3"/>
          <p:cNvSpPr txBox="1">
            <a:spLocks/>
          </p:cNvSpPr>
          <p:nvPr/>
        </p:nvSpPr>
        <p:spPr>
          <a:xfrm>
            <a:off x="107504" y="6093296"/>
            <a:ext cx="8928992" cy="656457"/>
          </a:xfrm>
          <a:prstGeom prst="rect">
            <a:avLst/>
          </a:prstGeom>
        </p:spPr>
        <p:txBody>
          <a:bodyPr vert="horz" lIns="91440" tIns="45720" rIns="91440" bIns="45720" rtlCol="0" anchor="b">
            <a:noAutofit/>
          </a:bodyPr>
          <a:lst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a:lstStyle>
          <a:p>
            <a:pPr algn="ctr"/>
            <a:r>
              <a:rPr lang="tr-TR" sz="2000" dirty="0" smtClean="0">
                <a:solidFill>
                  <a:schemeClr val="accent5">
                    <a:lumMod val="40000"/>
                    <a:lumOff val="60000"/>
                  </a:schemeClr>
                </a:solidFill>
                <a:effectLst>
                  <a:outerShdw blurRad="38100" dist="38100" dir="2700000" algn="tl">
                    <a:srgbClr val="000000">
                      <a:alpha val="43137"/>
                    </a:srgbClr>
                  </a:outerShdw>
                </a:effectLst>
                <a:latin typeface="Arial Rounded MT Bold" pitchFamily="34" charset="0"/>
              </a:rPr>
              <a:t>Metehan GÜNDE</a:t>
            </a:r>
            <a:endParaRPr lang="en-US" sz="2000" dirty="0">
              <a:solidFill>
                <a:schemeClr val="accent5">
                  <a:lumMod val="40000"/>
                  <a:lumOff val="60000"/>
                </a:schemeClr>
              </a:solidFill>
              <a:effectLst>
                <a:outerShdw blurRad="38100" dist="38100" dir="2700000" algn="tl">
                  <a:srgbClr val="000000">
                    <a:alpha val="43137"/>
                  </a:srgbClr>
                </a:outerShdw>
              </a:effectLst>
              <a:latin typeface="Arial Rounded MT Bold" pitchFamily="34" charset="0"/>
            </a:endParaRPr>
          </a:p>
        </p:txBody>
      </p:sp>
      <p:sp>
        <p:nvSpPr>
          <p:cNvPr id="6" name="Slayt Numarası Yer Tutucusu 5"/>
          <p:cNvSpPr>
            <a:spLocks noGrp="1"/>
          </p:cNvSpPr>
          <p:nvPr>
            <p:ph type="sldNum" sz="quarter" idx="12"/>
          </p:nvPr>
        </p:nvSpPr>
        <p:spPr/>
        <p:txBody>
          <a:bodyPr/>
          <a:lstStyle/>
          <a:p>
            <a:fld id="{AC786528-2F04-457D-8FED-47AA3420C7EB}" type="slidenum">
              <a:rPr lang="tr-TR" smtClean="0"/>
              <a:pPr/>
              <a:t>1</a:t>
            </a:fld>
            <a:endParaRPr lang="tr-TR"/>
          </a:p>
        </p:txBody>
      </p:sp>
    </p:spTree>
    <p:extLst>
      <p:ext uri="{BB962C8B-B14F-4D97-AF65-F5344CB8AC3E}">
        <p14:creationId xmlns:p14="http://schemas.microsoft.com/office/powerpoint/2010/main" val="316995752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205064"/>
          </a:xfrm>
        </p:spPr>
        <p:txBody>
          <a:bodyPr>
            <a:normAutofit/>
          </a:bodyPr>
          <a:lstStyle/>
          <a:p>
            <a:r>
              <a:rPr lang="tr-TR" sz="2800" dirty="0">
                <a:solidFill>
                  <a:schemeClr val="bg1"/>
                </a:solidFill>
                <a:latin typeface="Times New Roman" pitchFamily="18" charset="0"/>
                <a:cs typeface="Times New Roman" pitchFamily="18" charset="0"/>
              </a:rPr>
              <a:t>Kurumsal </a:t>
            </a:r>
            <a:r>
              <a:rPr lang="tr-TR" sz="2800" dirty="0" smtClean="0">
                <a:solidFill>
                  <a:schemeClr val="bg1"/>
                </a:solidFill>
                <a:latin typeface="Times New Roman" pitchFamily="18" charset="0"/>
                <a:cs typeface="Times New Roman" pitchFamily="18" charset="0"/>
              </a:rPr>
              <a:t>personel e-posta iç sunucularımıza taşınarak yeni sistem üzerinden kullanılmaya  </a:t>
            </a:r>
            <a:r>
              <a:rPr lang="tr-TR" sz="2800" dirty="0">
                <a:solidFill>
                  <a:schemeClr val="bg1"/>
                </a:solidFill>
                <a:latin typeface="Times New Roman" pitchFamily="18" charset="0"/>
                <a:cs typeface="Times New Roman" pitchFamily="18" charset="0"/>
              </a:rPr>
              <a:t>başlandı.</a:t>
            </a:r>
          </a:p>
          <a:p>
            <a:pPr marL="0" indent="0">
              <a:buNone/>
            </a:pPr>
            <a:r>
              <a:rPr lang="tr-TR" sz="2800" dirty="0">
                <a:solidFill>
                  <a:schemeClr val="bg1"/>
                </a:solidFill>
                <a:latin typeface="Times New Roman" pitchFamily="18" charset="0"/>
                <a:cs typeface="Times New Roman" pitchFamily="18" charset="0"/>
              </a:rPr>
              <a:t> </a:t>
            </a:r>
          </a:p>
          <a:p>
            <a:r>
              <a:rPr lang="tr-TR" sz="2800" dirty="0">
                <a:solidFill>
                  <a:schemeClr val="bg1"/>
                </a:solidFill>
                <a:latin typeface="Times New Roman" pitchFamily="18" charset="0"/>
                <a:cs typeface="Times New Roman" pitchFamily="18" charset="0"/>
              </a:rPr>
              <a:t>Tüm Aktif cihaz, Sunucu ve Karaağaç </a:t>
            </a:r>
            <a:r>
              <a:rPr lang="tr-TR" sz="2800" dirty="0" smtClean="0">
                <a:solidFill>
                  <a:schemeClr val="bg1"/>
                </a:solidFill>
                <a:latin typeface="Times New Roman" pitchFamily="18" charset="0"/>
                <a:cs typeface="Times New Roman" pitchFamily="18" charset="0"/>
              </a:rPr>
              <a:t>Kampüsündeki </a:t>
            </a:r>
            <a:r>
              <a:rPr lang="tr-TR" sz="2800" dirty="0">
                <a:solidFill>
                  <a:schemeClr val="bg1"/>
                </a:solidFill>
                <a:latin typeface="Times New Roman" pitchFamily="18" charset="0"/>
                <a:cs typeface="Times New Roman" pitchFamily="18" charset="0"/>
              </a:rPr>
              <a:t>cihazların yapılan Güvenlik testleri sonucuna göre gerekli önlemler alındı.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a:t>
            </a:r>
            <a:r>
              <a:rPr lang="tr-TR" dirty="0" smtClean="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10</a:t>
            </a:fld>
            <a:endParaRPr lang="tr-TR"/>
          </a:p>
        </p:txBody>
      </p:sp>
    </p:spTree>
    <p:extLst>
      <p:ext uri="{BB962C8B-B14F-4D97-AF65-F5344CB8AC3E}">
        <p14:creationId xmlns:p14="http://schemas.microsoft.com/office/powerpoint/2010/main" val="163803043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Autofit/>
          </a:bodyPr>
          <a:lstStyle/>
          <a:p>
            <a:r>
              <a:rPr lang="tr-TR" sz="2800" dirty="0">
                <a:solidFill>
                  <a:schemeClr val="bg1"/>
                </a:solidFill>
                <a:latin typeface="Times New Roman" pitchFamily="18" charset="0"/>
                <a:cs typeface="Times New Roman" pitchFamily="18" charset="0"/>
              </a:rPr>
              <a:t>Güvenlik duvarı olarak hizmet veren Palo Alto 3020 cihazında kurallarda </a:t>
            </a:r>
            <a:r>
              <a:rPr lang="tr-TR" sz="2800" dirty="0" err="1">
                <a:solidFill>
                  <a:schemeClr val="bg1"/>
                </a:solidFill>
                <a:latin typeface="Times New Roman" pitchFamily="18" charset="0"/>
                <a:cs typeface="Times New Roman" pitchFamily="18" charset="0"/>
              </a:rPr>
              <a:t>iyileştirmeler</a:t>
            </a:r>
            <a:r>
              <a:rPr lang="tr-TR" sz="2800" dirty="0">
                <a:solidFill>
                  <a:schemeClr val="bg1"/>
                </a:solidFill>
                <a:latin typeface="Times New Roman" pitchFamily="18" charset="0"/>
                <a:cs typeface="Times New Roman" pitchFamily="18" charset="0"/>
              </a:rPr>
              <a:t> yapıldı.</a:t>
            </a:r>
          </a:p>
          <a:p>
            <a:endParaRPr lang="tr-TR" sz="2800" dirty="0">
              <a:solidFill>
                <a:schemeClr val="bg1"/>
              </a:solidFill>
              <a:latin typeface="Times New Roman" pitchFamily="18" charset="0"/>
              <a:cs typeface="Times New Roman" pitchFamily="18" charset="0"/>
            </a:endParaRPr>
          </a:p>
          <a:p>
            <a:r>
              <a:rPr lang="tr-TR" sz="2800" dirty="0" err="1">
                <a:solidFill>
                  <a:schemeClr val="bg1"/>
                </a:solidFill>
                <a:latin typeface="Times New Roman" pitchFamily="18" charset="0"/>
                <a:cs typeface="Times New Roman" pitchFamily="18" charset="0"/>
              </a:rPr>
              <a:t>Log</a:t>
            </a:r>
            <a:r>
              <a:rPr lang="tr-TR" sz="2800" dirty="0">
                <a:solidFill>
                  <a:schemeClr val="bg1"/>
                </a:solidFill>
                <a:latin typeface="Times New Roman" pitchFamily="18" charset="0"/>
                <a:cs typeface="Times New Roman" pitchFamily="18" charset="0"/>
              </a:rPr>
              <a:t> kaydı tutan, </a:t>
            </a:r>
            <a:r>
              <a:rPr lang="tr-TR" sz="2800" dirty="0" err="1">
                <a:solidFill>
                  <a:schemeClr val="bg1"/>
                </a:solidFill>
                <a:latin typeface="Times New Roman" pitchFamily="18" charset="0"/>
                <a:cs typeface="Times New Roman" pitchFamily="18" charset="0"/>
              </a:rPr>
              <a:t>Log</a:t>
            </a:r>
            <a:r>
              <a:rPr lang="tr-TR" sz="2800" dirty="0">
                <a:solidFill>
                  <a:schemeClr val="bg1"/>
                </a:solidFill>
                <a:latin typeface="Times New Roman" pitchFamily="18" charset="0"/>
                <a:cs typeface="Times New Roman" pitchFamily="18" charset="0"/>
              </a:rPr>
              <a:t> </a:t>
            </a:r>
            <a:r>
              <a:rPr lang="tr-TR" sz="2800" dirty="0" err="1">
                <a:solidFill>
                  <a:schemeClr val="bg1"/>
                </a:solidFill>
                <a:latin typeface="Times New Roman" pitchFamily="18" charset="0"/>
                <a:cs typeface="Times New Roman" pitchFamily="18" charset="0"/>
              </a:rPr>
              <a:t>Sign</a:t>
            </a:r>
            <a:r>
              <a:rPr lang="tr-TR" sz="2800" dirty="0">
                <a:solidFill>
                  <a:schemeClr val="bg1"/>
                </a:solidFill>
                <a:latin typeface="Times New Roman" pitchFamily="18" charset="0"/>
                <a:cs typeface="Times New Roman" pitchFamily="18" charset="0"/>
              </a:rPr>
              <a:t> Cihazındaki gerekli kontroller yapıldı.</a:t>
            </a:r>
          </a:p>
          <a:p>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Sistem odalarında bulunan </a:t>
            </a:r>
            <a:r>
              <a:rPr lang="tr-TR" sz="2800" dirty="0" smtClean="0">
                <a:solidFill>
                  <a:schemeClr val="bg1"/>
                </a:solidFill>
                <a:latin typeface="Times New Roman" pitchFamily="18" charset="0"/>
                <a:cs typeface="Times New Roman" pitchFamily="18" charset="0"/>
              </a:rPr>
              <a:t>13 </a:t>
            </a:r>
            <a:r>
              <a:rPr lang="tr-TR" sz="2800" dirty="0">
                <a:solidFill>
                  <a:schemeClr val="bg1"/>
                </a:solidFill>
                <a:latin typeface="Times New Roman" pitchFamily="18" charset="0"/>
                <a:cs typeface="Times New Roman" pitchFamily="18" charset="0"/>
              </a:rPr>
              <a:t>adet kenar anahtar garanti kapsamında yenileri ile değiştirilerek gerekli konfigürasyonlar yapıldı ve hazır hale getirildi.</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11</a:t>
            </a:fld>
            <a:endParaRPr lang="tr-TR"/>
          </a:p>
        </p:txBody>
      </p:sp>
    </p:spTree>
    <p:extLst>
      <p:ext uri="{BB962C8B-B14F-4D97-AF65-F5344CB8AC3E}">
        <p14:creationId xmlns:p14="http://schemas.microsoft.com/office/powerpoint/2010/main" val="409775928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Autofit/>
          </a:bodyPr>
          <a:lstStyle/>
          <a:p>
            <a:r>
              <a:rPr lang="tr-TR" sz="2800" dirty="0" err="1">
                <a:solidFill>
                  <a:schemeClr val="bg1"/>
                </a:solidFill>
                <a:latin typeface="Times New Roman" pitchFamily="18" charset="0"/>
                <a:cs typeface="Times New Roman" pitchFamily="18" charset="0"/>
              </a:rPr>
              <a:t>VMware</a:t>
            </a:r>
            <a:r>
              <a:rPr lang="tr-TR" sz="2800" dirty="0">
                <a:solidFill>
                  <a:schemeClr val="bg1"/>
                </a:solidFill>
                <a:latin typeface="Times New Roman" pitchFamily="18" charset="0"/>
                <a:cs typeface="Times New Roman" pitchFamily="18" charset="0"/>
              </a:rPr>
              <a:t> </a:t>
            </a:r>
            <a:r>
              <a:rPr lang="tr-TR" sz="2800" dirty="0" err="1">
                <a:solidFill>
                  <a:schemeClr val="bg1"/>
                </a:solidFill>
                <a:latin typeface="Times New Roman" pitchFamily="18" charset="0"/>
                <a:cs typeface="Times New Roman" pitchFamily="18" charset="0"/>
              </a:rPr>
              <a:t>ESXi</a:t>
            </a:r>
            <a:r>
              <a:rPr lang="tr-TR" sz="2800" dirty="0">
                <a:solidFill>
                  <a:schemeClr val="bg1"/>
                </a:solidFill>
                <a:latin typeface="Times New Roman" pitchFamily="18" charset="0"/>
                <a:cs typeface="Times New Roman" pitchFamily="18" charset="0"/>
              </a:rPr>
              <a:t> </a:t>
            </a:r>
            <a:r>
              <a:rPr lang="tr-TR" sz="2800" dirty="0" err="1">
                <a:solidFill>
                  <a:schemeClr val="bg1"/>
                </a:solidFill>
                <a:latin typeface="Times New Roman" pitchFamily="18" charset="0"/>
                <a:cs typeface="Times New Roman" pitchFamily="18" charset="0"/>
              </a:rPr>
              <a:t>hostlarında</a:t>
            </a:r>
            <a:r>
              <a:rPr lang="tr-TR" sz="2800" dirty="0">
                <a:solidFill>
                  <a:schemeClr val="bg1"/>
                </a:solidFill>
                <a:latin typeface="Times New Roman" pitchFamily="18" charset="0"/>
                <a:cs typeface="Times New Roman" pitchFamily="18" charset="0"/>
              </a:rPr>
              <a:t> bulunan tüm sanal sunucuların yedeklerinin düzenli alınması için server durumuna göre yedekleme planında güncellemeler yapıldı.</a:t>
            </a:r>
          </a:p>
          <a:p>
            <a:r>
              <a:rPr lang="tr-TR" sz="2800" dirty="0">
                <a:solidFill>
                  <a:schemeClr val="bg1"/>
                </a:solidFill>
                <a:latin typeface="Times New Roman" pitchFamily="18" charset="0"/>
                <a:cs typeface="Times New Roman" pitchFamily="18" charset="0"/>
              </a:rPr>
              <a:t>Windows Server sunucuların düzenli </a:t>
            </a:r>
            <a:r>
              <a:rPr lang="tr-TR" sz="2800" dirty="0" err="1">
                <a:solidFill>
                  <a:schemeClr val="bg1"/>
                </a:solidFill>
                <a:latin typeface="Times New Roman" pitchFamily="18" charset="0"/>
                <a:cs typeface="Times New Roman" pitchFamily="18" charset="0"/>
              </a:rPr>
              <a:t>updateleri</a:t>
            </a:r>
            <a:r>
              <a:rPr lang="tr-TR" sz="2800" dirty="0">
                <a:solidFill>
                  <a:schemeClr val="bg1"/>
                </a:solidFill>
                <a:latin typeface="Times New Roman" pitchFamily="18" charset="0"/>
                <a:cs typeface="Times New Roman" pitchFamily="18" charset="0"/>
              </a:rPr>
              <a:t> yapılarak güvenlik problemleri giderildi.</a:t>
            </a:r>
          </a:p>
          <a:p>
            <a:r>
              <a:rPr lang="tr-TR" sz="2800" dirty="0">
                <a:solidFill>
                  <a:schemeClr val="bg1"/>
                </a:solidFill>
                <a:latin typeface="Times New Roman" pitchFamily="18" charset="0"/>
                <a:cs typeface="Times New Roman" pitchFamily="18" charset="0"/>
              </a:rPr>
              <a:t>Sanal Sunucu Programı (</a:t>
            </a:r>
            <a:r>
              <a:rPr lang="tr-TR" sz="2800" dirty="0" err="1">
                <a:solidFill>
                  <a:schemeClr val="bg1"/>
                </a:solidFill>
                <a:latin typeface="Times New Roman" pitchFamily="18" charset="0"/>
                <a:cs typeface="Times New Roman" pitchFamily="18" charset="0"/>
              </a:rPr>
              <a:t>Vmware</a:t>
            </a:r>
            <a:r>
              <a:rPr lang="tr-TR" sz="2800" dirty="0">
                <a:solidFill>
                  <a:schemeClr val="bg1"/>
                </a:solidFill>
                <a:latin typeface="Times New Roman" pitchFamily="18" charset="0"/>
                <a:cs typeface="Times New Roman" pitchFamily="18" charset="0"/>
              </a:rPr>
              <a:t>) versiyon yükseltmesi yapıldı. Tüm sanal sunucular bu programın yeni versiyonuna taşındı.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12</a:t>
            </a:fld>
            <a:endParaRPr lang="tr-TR"/>
          </a:p>
        </p:txBody>
      </p:sp>
    </p:spTree>
    <p:extLst>
      <p:ext uri="{BB962C8B-B14F-4D97-AF65-F5344CB8AC3E}">
        <p14:creationId xmlns:p14="http://schemas.microsoft.com/office/powerpoint/2010/main" val="273496668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Autofit/>
          </a:bodyPr>
          <a:lstStyle/>
          <a:p>
            <a:r>
              <a:rPr lang="tr-TR" sz="2800" dirty="0">
                <a:solidFill>
                  <a:schemeClr val="bg1"/>
                </a:solidFill>
                <a:latin typeface="Times New Roman" pitchFamily="18" charset="0"/>
                <a:cs typeface="Times New Roman" pitchFamily="18" charset="0"/>
              </a:rPr>
              <a:t>Dışarıdan kurum ağına güvenli erişim sağlanması için SSL VPN hizmeti kuralları optimize edildi.</a:t>
            </a:r>
          </a:p>
          <a:p>
            <a:r>
              <a:rPr lang="tr-TR" sz="2800" dirty="0">
                <a:solidFill>
                  <a:schemeClr val="bg1"/>
                </a:solidFill>
                <a:latin typeface="Times New Roman" pitchFamily="18" charset="0"/>
                <a:cs typeface="Times New Roman" pitchFamily="18" charset="0"/>
              </a:rPr>
              <a:t>Palo Alto cihazının güncellemeleri yapıldı.</a:t>
            </a:r>
          </a:p>
          <a:p>
            <a:r>
              <a:rPr lang="tr-TR" sz="2800" dirty="0">
                <a:solidFill>
                  <a:schemeClr val="bg1"/>
                </a:solidFill>
                <a:latin typeface="Times New Roman" pitchFamily="18" charset="0"/>
                <a:cs typeface="Times New Roman" pitchFamily="18" charset="0"/>
              </a:rPr>
              <a:t>Ağ ve Cihaz Analizi için kurulan açık kaynak kodlu yazılıma garantiden yenilenen ve yeni takılan cihazlar tanımlandı.</a:t>
            </a:r>
          </a:p>
          <a:p>
            <a:r>
              <a:rPr lang="tr-TR" sz="2800" dirty="0">
                <a:solidFill>
                  <a:schemeClr val="bg1"/>
                </a:solidFill>
                <a:latin typeface="Times New Roman" pitchFamily="18" charset="0"/>
                <a:cs typeface="Times New Roman" pitchFamily="18" charset="0"/>
              </a:rPr>
              <a:t>5</a:t>
            </a:r>
            <a:r>
              <a:rPr lang="tr-TR" sz="2800" dirty="0" smtClean="0">
                <a:solidFill>
                  <a:schemeClr val="bg1"/>
                </a:solidFill>
                <a:latin typeface="Times New Roman" pitchFamily="18" charset="0"/>
                <a:cs typeface="Times New Roman" pitchFamily="18" charset="0"/>
              </a:rPr>
              <a:t> </a:t>
            </a:r>
            <a:r>
              <a:rPr lang="tr-TR" sz="2800" dirty="0">
                <a:solidFill>
                  <a:schemeClr val="bg1"/>
                </a:solidFill>
                <a:latin typeface="Times New Roman" pitchFamily="18" charset="0"/>
                <a:cs typeface="Times New Roman" pitchFamily="18" charset="0"/>
              </a:rPr>
              <a:t>adet sistem odasında fiziki düzenlemeler yapıldı.</a:t>
            </a:r>
          </a:p>
          <a:p>
            <a:endParaRPr lang="tr-TR" dirty="0">
              <a:latin typeface="Arial" pitchFamily="34" charset="0"/>
              <a:cs typeface="Arial" pitchFamily="34"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13</a:t>
            </a:fld>
            <a:endParaRPr lang="tr-TR"/>
          </a:p>
        </p:txBody>
      </p:sp>
    </p:spTree>
    <p:extLst>
      <p:ext uri="{BB962C8B-B14F-4D97-AF65-F5344CB8AC3E}">
        <p14:creationId xmlns:p14="http://schemas.microsoft.com/office/powerpoint/2010/main" val="195956211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472608"/>
          </a:xfrm>
        </p:spPr>
        <p:txBody>
          <a:bodyPr>
            <a:normAutofit/>
          </a:bodyPr>
          <a:lstStyle/>
          <a:p>
            <a:endParaRPr lang="tr-TR" sz="2800" dirty="0" smtClean="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Yedekleme ünitesi kontrolleri yapıldı.</a:t>
            </a:r>
          </a:p>
          <a:p>
            <a:r>
              <a:rPr lang="tr-TR" sz="2800" dirty="0">
                <a:solidFill>
                  <a:schemeClr val="bg1"/>
                </a:solidFill>
                <a:latin typeface="Times New Roman" pitchFamily="18" charset="0"/>
                <a:cs typeface="Times New Roman" pitchFamily="18" charset="0"/>
              </a:rPr>
              <a:t>Sunuculardaki güvenlik açıkları ile ilgili çalışmalar yapıldı.</a:t>
            </a:r>
          </a:p>
          <a:p>
            <a:r>
              <a:rPr lang="tr-TR" sz="2800" dirty="0">
                <a:solidFill>
                  <a:schemeClr val="bg1"/>
                </a:solidFill>
                <a:latin typeface="Times New Roman" pitchFamily="18" charset="0"/>
                <a:cs typeface="Times New Roman" pitchFamily="18" charset="0"/>
              </a:rPr>
              <a:t>Bazı sunuculara yeni işletim sistemi kurularak daha güncel olması sağlandı.</a:t>
            </a:r>
          </a:p>
          <a:p>
            <a:r>
              <a:rPr lang="tr-TR" sz="2800" dirty="0">
                <a:solidFill>
                  <a:schemeClr val="bg1"/>
                </a:solidFill>
                <a:latin typeface="Times New Roman" pitchFamily="18" charset="0"/>
                <a:cs typeface="Times New Roman" pitchFamily="18" charset="0"/>
              </a:rPr>
              <a:t>Sistem odalarında bulunan klimaların bakımları yapıldı.</a:t>
            </a:r>
          </a:p>
        </p:txBody>
      </p:sp>
      <p:sp>
        <p:nvSpPr>
          <p:cNvPr id="4" name="Title 1"/>
          <p:cNvSpPr>
            <a:spLocks noGrp="1"/>
          </p:cNvSpPr>
          <p:nvPr>
            <p:ph type="title"/>
          </p:nvPr>
        </p:nvSpPr>
        <p:spPr>
          <a:xfrm>
            <a:off x="467544" y="180467"/>
            <a:ext cx="8229600" cy="800261"/>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14</a:t>
            </a:fld>
            <a:endParaRPr lang="tr-TR"/>
          </a:p>
        </p:txBody>
      </p:sp>
    </p:spTree>
    <p:extLst>
      <p:ext uri="{BB962C8B-B14F-4D97-AF65-F5344CB8AC3E}">
        <p14:creationId xmlns:p14="http://schemas.microsoft.com/office/powerpoint/2010/main" val="252421584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472608"/>
          </a:xfrm>
        </p:spPr>
        <p:txBody>
          <a:bodyPr>
            <a:normAutofit/>
          </a:bodyPr>
          <a:lstStyle/>
          <a:p>
            <a:pPr marL="0" indent="0">
              <a:buNone/>
            </a:pPr>
            <a:endParaRPr lang="tr-TR" sz="2800" dirty="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Araç tanıma sistemindeki meydana gelen arızalar giderildi. </a:t>
            </a:r>
            <a:endParaRPr lang="tr-TR" sz="2800" dirty="0" smtClean="0">
              <a:solidFill>
                <a:schemeClr val="bg1"/>
              </a:solidFill>
              <a:latin typeface="Times New Roman" pitchFamily="18" charset="0"/>
              <a:cs typeface="Times New Roman" pitchFamily="18" charset="0"/>
            </a:endParaRPr>
          </a:p>
          <a:p>
            <a:r>
              <a:rPr lang="tr-TR" sz="2800" dirty="0" err="1" smtClean="0">
                <a:solidFill>
                  <a:schemeClr val="bg1"/>
                </a:solidFill>
                <a:latin typeface="Times New Roman" pitchFamily="18" charset="0"/>
                <a:cs typeface="Times New Roman" pitchFamily="18" charset="0"/>
              </a:rPr>
              <a:t>Suveren</a:t>
            </a:r>
            <a:r>
              <a:rPr lang="tr-TR" sz="2800" dirty="0" smtClean="0">
                <a:solidFill>
                  <a:schemeClr val="bg1"/>
                </a:solidFill>
                <a:latin typeface="Times New Roman" pitchFamily="18" charset="0"/>
                <a:cs typeface="Times New Roman" pitchFamily="18" charset="0"/>
              </a:rPr>
              <a:t> Kampüsü güvenliği için kamera ve kayıt cihazları için teknik destek ve kurulum hizmetleri verildi.</a:t>
            </a:r>
          </a:p>
          <a:p>
            <a:r>
              <a:rPr lang="tr-TR" sz="2800" dirty="0" smtClean="0">
                <a:solidFill>
                  <a:schemeClr val="bg1"/>
                </a:solidFill>
                <a:latin typeface="Times New Roman" pitchFamily="18" charset="0"/>
                <a:cs typeface="Times New Roman" pitchFamily="18" charset="0"/>
              </a:rPr>
              <a:t>Mail güvenliği için </a:t>
            </a:r>
            <a:r>
              <a:rPr lang="tr-TR" sz="2800" dirty="0" err="1" smtClean="0">
                <a:solidFill>
                  <a:schemeClr val="bg1"/>
                </a:solidFill>
                <a:latin typeface="Times New Roman" pitchFamily="18" charset="0"/>
                <a:cs typeface="Times New Roman" pitchFamily="18" charset="0"/>
              </a:rPr>
              <a:t>antispam</a:t>
            </a:r>
            <a:r>
              <a:rPr lang="tr-TR" sz="2800" dirty="0" smtClean="0">
                <a:solidFill>
                  <a:schemeClr val="bg1"/>
                </a:solidFill>
                <a:latin typeface="Times New Roman" pitchFamily="18" charset="0"/>
                <a:cs typeface="Times New Roman" pitchFamily="18" charset="0"/>
              </a:rPr>
              <a:t> yazılımı temin edilerek mail sistemine entegre edildi</a:t>
            </a:r>
          </a:p>
          <a:p>
            <a:endParaRPr lang="tr-TR" sz="2800" dirty="0" smtClean="0">
              <a:solidFill>
                <a:schemeClr val="bg1"/>
              </a:solidFill>
              <a:latin typeface="Times New Roman" pitchFamily="18" charset="0"/>
              <a:cs typeface="Times New Roman" pitchFamily="18" charset="0"/>
            </a:endParaRPr>
          </a:p>
          <a:p>
            <a:pPr marL="0" indent="0">
              <a:buNone/>
            </a:pPr>
            <a:endParaRPr lang="tr-TR" sz="2800" dirty="0" smtClean="0">
              <a:latin typeface="Arial" pitchFamily="34" charset="0"/>
              <a:cs typeface="Arial" pitchFamily="34" charset="0"/>
            </a:endParaRPr>
          </a:p>
          <a:p>
            <a:pPr marL="0" indent="0">
              <a:buNone/>
            </a:pPr>
            <a:endParaRPr lang="tr-TR" sz="2800" dirty="0" smtClean="0">
              <a:latin typeface="Arial" pitchFamily="34" charset="0"/>
              <a:cs typeface="Arial" pitchFamily="34" charset="0"/>
            </a:endParaRPr>
          </a:p>
          <a:p>
            <a:endParaRPr lang="tr-TR" sz="2800" dirty="0">
              <a:latin typeface="Arial" pitchFamily="34" charset="0"/>
              <a:cs typeface="Arial" pitchFamily="34" charset="0"/>
            </a:endParaRPr>
          </a:p>
        </p:txBody>
      </p:sp>
      <p:sp>
        <p:nvSpPr>
          <p:cNvPr id="4" name="Title 1"/>
          <p:cNvSpPr>
            <a:spLocks noGrp="1"/>
          </p:cNvSpPr>
          <p:nvPr>
            <p:ph type="title"/>
          </p:nvPr>
        </p:nvSpPr>
        <p:spPr>
          <a:xfrm>
            <a:off x="467544" y="180467"/>
            <a:ext cx="8229600" cy="800261"/>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15</a:t>
            </a:fld>
            <a:endParaRPr lang="tr-TR"/>
          </a:p>
        </p:txBody>
      </p:sp>
    </p:spTree>
    <p:extLst>
      <p:ext uri="{BB962C8B-B14F-4D97-AF65-F5344CB8AC3E}">
        <p14:creationId xmlns:p14="http://schemas.microsoft.com/office/powerpoint/2010/main" val="407200645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r>
              <a:rPr lang="tr-TR" sz="2800" dirty="0" smtClean="0">
                <a:solidFill>
                  <a:schemeClr val="bg1"/>
                </a:solidFill>
                <a:latin typeface="Times New Roman" pitchFamily="18" charset="0"/>
                <a:cs typeface="Times New Roman" pitchFamily="18" charset="0"/>
              </a:rPr>
              <a:t>Güvenli </a:t>
            </a:r>
            <a:r>
              <a:rPr lang="tr-TR" sz="2800" dirty="0">
                <a:solidFill>
                  <a:schemeClr val="bg1"/>
                </a:solidFill>
                <a:latin typeface="Times New Roman" pitchFamily="18" charset="0"/>
                <a:cs typeface="Times New Roman" pitchFamily="18" charset="0"/>
              </a:rPr>
              <a:t>internete giriş ekranında düzenlemeler yapıldı.</a:t>
            </a:r>
          </a:p>
          <a:p>
            <a:r>
              <a:rPr lang="tr-TR" sz="2800" dirty="0">
                <a:solidFill>
                  <a:schemeClr val="bg1"/>
                </a:solidFill>
                <a:latin typeface="Times New Roman" pitchFamily="18" charset="0"/>
                <a:cs typeface="Times New Roman" pitchFamily="18" charset="0"/>
              </a:rPr>
              <a:t>Eduroam yayınındaki kesintiler giderildi</a:t>
            </a:r>
            <a:r>
              <a:rPr lang="tr-TR" sz="2800" dirty="0" smtClean="0">
                <a:latin typeface="Arial" pitchFamily="34" charset="0"/>
                <a:cs typeface="Arial" pitchFamily="34" charset="0"/>
              </a:rPr>
              <a:t>.</a:t>
            </a:r>
          </a:p>
          <a:p>
            <a:r>
              <a:rPr lang="tr-TR" sz="2800" dirty="0" smtClean="0">
                <a:solidFill>
                  <a:schemeClr val="bg1"/>
                </a:solidFill>
                <a:latin typeface="Times New Roman" pitchFamily="18" charset="0"/>
                <a:cs typeface="Times New Roman" pitchFamily="18" charset="0"/>
              </a:rPr>
              <a:t>Yeni Mail sistemi ile internet erişim sistemi senkronize edilerek şifre karışıklığının önüne geçildi.</a:t>
            </a:r>
            <a:endParaRPr lang="tr-TR" sz="2800" dirty="0" smtClean="0">
              <a:latin typeface="Arial" pitchFamily="34" charset="0"/>
              <a:cs typeface="Arial" pitchFamily="34" charset="0"/>
            </a:endParaRPr>
          </a:p>
          <a:p>
            <a:endParaRPr lang="tr-TR" sz="2800" dirty="0" smtClean="0">
              <a:latin typeface="Arial" pitchFamily="34" charset="0"/>
              <a:cs typeface="Arial" pitchFamily="34" charset="0"/>
            </a:endParaRPr>
          </a:p>
          <a:p>
            <a:endParaRPr lang="tr-TR" sz="2800" dirty="0">
              <a:latin typeface="Arial" pitchFamily="34" charset="0"/>
              <a:cs typeface="Arial" pitchFamily="34"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16</a:t>
            </a:fld>
            <a:endParaRPr lang="tr-TR"/>
          </a:p>
        </p:txBody>
      </p:sp>
    </p:spTree>
    <p:extLst>
      <p:ext uri="{BB962C8B-B14F-4D97-AF65-F5344CB8AC3E}">
        <p14:creationId xmlns:p14="http://schemas.microsoft.com/office/powerpoint/2010/main" val="351362176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398786"/>
            <a:ext cx="8229600" cy="4766518"/>
          </a:xfrm>
        </p:spPr>
        <p:txBody>
          <a:bodyPr>
            <a:normAutofit lnSpcReduction="10000"/>
          </a:bodyPr>
          <a:lstStyle/>
          <a:p>
            <a:endParaRPr lang="tr-TR" sz="2800" dirty="0" smtClean="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Yeni gelen Personel ve öğrencilerin turnike ve </a:t>
            </a:r>
            <a:r>
              <a:rPr lang="tr-TR" sz="2800" dirty="0" err="1">
                <a:solidFill>
                  <a:schemeClr val="bg1"/>
                </a:solidFill>
                <a:latin typeface="Times New Roman" pitchFamily="18" charset="0"/>
                <a:cs typeface="Times New Roman" pitchFamily="18" charset="0"/>
              </a:rPr>
              <a:t>kioskları</a:t>
            </a:r>
            <a:r>
              <a:rPr lang="tr-TR" sz="2800" dirty="0">
                <a:solidFill>
                  <a:schemeClr val="bg1"/>
                </a:solidFill>
                <a:latin typeface="Times New Roman" pitchFamily="18" charset="0"/>
                <a:cs typeface="Times New Roman" pitchFamily="18" charset="0"/>
              </a:rPr>
              <a:t> kullanabilmeleri için kampüs kartlara gerekli tanımlamalar yıl içerisinde gerçekleştirildi.</a:t>
            </a:r>
          </a:p>
          <a:p>
            <a:endParaRPr lang="tr-TR" sz="2800" dirty="0">
              <a:solidFill>
                <a:schemeClr val="bg1"/>
              </a:solidFill>
              <a:latin typeface="Times New Roman" pitchFamily="18" charset="0"/>
              <a:cs typeface="Times New Roman" pitchFamily="18" charset="0"/>
            </a:endParaRPr>
          </a:p>
          <a:p>
            <a:r>
              <a:rPr lang="tr-TR" sz="2800" dirty="0" err="1">
                <a:solidFill>
                  <a:schemeClr val="bg1"/>
                </a:solidFill>
                <a:latin typeface="Times New Roman" pitchFamily="18" charset="0"/>
                <a:cs typeface="Times New Roman" pitchFamily="18" charset="0"/>
              </a:rPr>
              <a:t>Kiosk</a:t>
            </a:r>
            <a:r>
              <a:rPr lang="tr-TR" sz="2800" dirty="0">
                <a:solidFill>
                  <a:schemeClr val="bg1"/>
                </a:solidFill>
                <a:latin typeface="Times New Roman" pitchFamily="18" charset="0"/>
                <a:cs typeface="Times New Roman" pitchFamily="18" charset="0"/>
              </a:rPr>
              <a:t> cihazlarında ve </a:t>
            </a:r>
            <a:r>
              <a:rPr lang="tr-TR" sz="2800" dirty="0" err="1">
                <a:solidFill>
                  <a:schemeClr val="bg1"/>
                </a:solidFill>
                <a:latin typeface="Times New Roman" pitchFamily="18" charset="0"/>
                <a:cs typeface="Times New Roman" pitchFamily="18" charset="0"/>
              </a:rPr>
              <a:t>kampüskart</a:t>
            </a:r>
            <a:r>
              <a:rPr lang="tr-TR" sz="2800" dirty="0">
                <a:solidFill>
                  <a:schemeClr val="bg1"/>
                </a:solidFill>
                <a:latin typeface="Times New Roman" pitchFamily="18" charset="0"/>
                <a:cs typeface="Times New Roman" pitchFamily="18" charset="0"/>
              </a:rPr>
              <a:t> sunucusunda gerekli düzenlemeler ve güncellemeler yapıldı.</a:t>
            </a:r>
          </a:p>
          <a:p>
            <a:pPr marL="0" indent="0">
              <a:buNone/>
            </a:pPr>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E-posta talebinde bulunan idari ve akademik personellere kurum E-mail tanımlamaları yapıldı.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17</a:t>
            </a:fld>
            <a:endParaRPr lang="tr-TR"/>
          </a:p>
        </p:txBody>
      </p:sp>
    </p:spTree>
    <p:extLst>
      <p:ext uri="{BB962C8B-B14F-4D97-AF65-F5344CB8AC3E}">
        <p14:creationId xmlns:p14="http://schemas.microsoft.com/office/powerpoint/2010/main" val="100594343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398786"/>
            <a:ext cx="8229600" cy="4766518"/>
          </a:xfrm>
        </p:spPr>
        <p:txBody>
          <a:bodyPr>
            <a:normAutofit/>
          </a:bodyPr>
          <a:lstStyle/>
          <a:p>
            <a:endParaRPr lang="tr-TR" sz="2800" dirty="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Yeni yemek ücretleri kartlı geçiş sistemine tanımlandı.</a:t>
            </a:r>
          </a:p>
          <a:p>
            <a:r>
              <a:rPr lang="tr-TR" sz="2800" dirty="0">
                <a:solidFill>
                  <a:schemeClr val="bg1"/>
                </a:solidFill>
                <a:latin typeface="Times New Roman" pitchFamily="18" charset="0"/>
                <a:cs typeface="Times New Roman" pitchFamily="18" charset="0"/>
              </a:rPr>
              <a:t>Personellerin ek göstergelerinde güncellemeler yapıldı.</a:t>
            </a:r>
          </a:p>
          <a:p>
            <a:r>
              <a:rPr lang="tr-TR" sz="2800" dirty="0">
                <a:solidFill>
                  <a:schemeClr val="bg1"/>
                </a:solidFill>
                <a:latin typeface="Times New Roman" pitchFamily="18" charset="0"/>
                <a:cs typeface="Times New Roman" pitchFamily="18" charset="0"/>
              </a:rPr>
              <a:t>E-posta ve </a:t>
            </a:r>
            <a:r>
              <a:rPr lang="tr-TR" sz="2800" dirty="0" err="1">
                <a:solidFill>
                  <a:schemeClr val="bg1"/>
                </a:solidFill>
                <a:latin typeface="Times New Roman" pitchFamily="18" charset="0"/>
                <a:cs typeface="Times New Roman" pitchFamily="18" charset="0"/>
              </a:rPr>
              <a:t>Wi</a:t>
            </a:r>
            <a:r>
              <a:rPr lang="tr-TR" sz="2800" dirty="0">
                <a:solidFill>
                  <a:schemeClr val="bg1"/>
                </a:solidFill>
                <a:latin typeface="Times New Roman" pitchFamily="18" charset="0"/>
                <a:cs typeface="Times New Roman" pitchFamily="18" charset="0"/>
              </a:rPr>
              <a:t>-Fi tanımlamalarını unutan kullanıcılara yıl içerisinde destek verildi.</a:t>
            </a:r>
          </a:p>
          <a:p>
            <a:pPr marL="0" indent="0">
              <a:buNone/>
            </a:pPr>
            <a:endParaRPr lang="tr-TR" sz="2800" dirty="0">
              <a:solidFill>
                <a:schemeClr val="bg1"/>
              </a:solidFill>
              <a:latin typeface="Times New Roman" pitchFamily="18" charset="0"/>
              <a:cs typeface="Times New Roman" pitchFamily="18"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18</a:t>
            </a:fld>
            <a:endParaRPr lang="tr-TR"/>
          </a:p>
        </p:txBody>
      </p:sp>
    </p:spTree>
    <p:extLst>
      <p:ext uri="{BB962C8B-B14F-4D97-AF65-F5344CB8AC3E}">
        <p14:creationId xmlns:p14="http://schemas.microsoft.com/office/powerpoint/2010/main" val="76943272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indent="0">
              <a:buNone/>
            </a:pPr>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Taşınır Kayıt ve Yönetim Sisteminde malzeme devri yapılması, malzeme devri alınması ve doğrudan temin usulüyle alımı yapılan malzemelerin sisteme tanıtılması yıl içerisinde gerçekleştirildi.</a:t>
            </a:r>
          </a:p>
          <a:p>
            <a:pPr marL="0" indent="0">
              <a:buNone/>
            </a:pPr>
            <a:endParaRPr lang="tr-TR" sz="2800" dirty="0">
              <a:solidFill>
                <a:schemeClr val="bg1"/>
              </a:solidFill>
              <a:latin typeface="Times New Roman" pitchFamily="18" charset="0"/>
              <a:cs typeface="Times New Roman" pitchFamily="18"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19</a:t>
            </a:fld>
            <a:endParaRPr lang="tr-TR"/>
          </a:p>
        </p:txBody>
      </p:sp>
    </p:spTree>
    <p:extLst>
      <p:ext uri="{BB962C8B-B14F-4D97-AF65-F5344CB8AC3E}">
        <p14:creationId xmlns:p14="http://schemas.microsoft.com/office/powerpoint/2010/main" val="27110618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052736"/>
            <a:ext cx="8784976" cy="5112568"/>
          </a:xfrm>
        </p:spPr>
        <p:txBody>
          <a:bodyPr anchor="ctr">
            <a:noAutofit/>
          </a:bodyPr>
          <a:lstStyle/>
          <a:p>
            <a:pPr algn="ctr"/>
            <a:r>
              <a:rPr lang="tr-TR" sz="3600" dirty="0" smtClean="0">
                <a:latin typeface="Arial" pitchFamily="34" charset="0"/>
                <a:cs typeface="Arial" pitchFamily="34" charset="0"/>
              </a:rPr>
              <a:t>AĞ VE TEKNİK BİRİMİ FAALİYETLERİ</a:t>
            </a:r>
            <a:endParaRPr lang="tr-TR" sz="3600" dirty="0">
              <a:latin typeface="Times New Roman" pitchFamily="18" charset="0"/>
              <a:cs typeface="Times New Roman" pitchFamily="18" charset="0"/>
            </a:endParaRPr>
          </a:p>
          <a:p>
            <a:pPr marL="0" indent="0" algn="just">
              <a:buNone/>
            </a:pPr>
            <a:endParaRPr lang="tr-TR" sz="2800" dirty="0">
              <a:latin typeface="Times New Roman" pitchFamily="18" charset="0"/>
              <a:cs typeface="Times New Roman" pitchFamily="18" charset="0"/>
            </a:endParaRPr>
          </a:p>
          <a:p>
            <a:pPr marL="0" indent="0" algn="just">
              <a:spcBef>
                <a:spcPts val="0"/>
              </a:spcBef>
              <a:buNone/>
            </a:pPr>
            <a:endParaRPr lang="en-US" sz="1600"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2</a:t>
            </a:fld>
            <a:endParaRPr lang="tr-TR"/>
          </a:p>
        </p:txBody>
      </p:sp>
    </p:spTree>
    <p:extLst>
      <p:ext uri="{BB962C8B-B14F-4D97-AF65-F5344CB8AC3E}">
        <p14:creationId xmlns:p14="http://schemas.microsoft.com/office/powerpoint/2010/main" val="37545259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indent="0">
              <a:buNone/>
            </a:pPr>
            <a:endParaRPr lang="tr-TR" sz="2800" dirty="0" smtClean="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Diğer birimlerin teknik personel olarak yetersiz kaldıkları durumda Teknik Şartname hazırlandı ve Muayene Kabul için gerekli destek verildi.</a:t>
            </a:r>
          </a:p>
          <a:p>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Gerçekleştirme görevlisi olarak maaş ve ödemelerin tetkiki yapılarak onaylandı.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20</a:t>
            </a:fld>
            <a:endParaRPr lang="tr-TR"/>
          </a:p>
        </p:txBody>
      </p:sp>
    </p:spTree>
    <p:extLst>
      <p:ext uri="{BB962C8B-B14F-4D97-AF65-F5344CB8AC3E}">
        <p14:creationId xmlns:p14="http://schemas.microsoft.com/office/powerpoint/2010/main" val="169857087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484784"/>
            <a:ext cx="8229600" cy="4853136"/>
          </a:xfrm>
        </p:spPr>
        <p:txBody>
          <a:bodyPr>
            <a:normAutofit/>
          </a:bodyPr>
          <a:lstStyle/>
          <a:p>
            <a:pPr lvl="0"/>
            <a:endParaRPr lang="tr-TR" sz="2800" dirty="0">
              <a:latin typeface="Arial" pitchFamily="34" charset="0"/>
              <a:cs typeface="Arial" pitchFamily="34" charset="0"/>
            </a:endParaRPr>
          </a:p>
          <a:p>
            <a:pPr lvl="0"/>
            <a:r>
              <a:rPr lang="tr-TR" sz="2800" dirty="0">
                <a:solidFill>
                  <a:schemeClr val="bg1"/>
                </a:solidFill>
                <a:latin typeface="Times New Roman" pitchFamily="18" charset="0"/>
                <a:cs typeface="Times New Roman" pitchFamily="18" charset="0"/>
              </a:rPr>
              <a:t>Rektörlük ara geçişlerine kart okuyucuların yetki değişikleri tanımlandı.</a:t>
            </a:r>
          </a:p>
          <a:p>
            <a:pPr lvl="0"/>
            <a:r>
              <a:rPr lang="tr-TR" sz="2800" dirty="0">
                <a:solidFill>
                  <a:schemeClr val="bg1"/>
                </a:solidFill>
                <a:latin typeface="Times New Roman" pitchFamily="18" charset="0"/>
                <a:cs typeface="Times New Roman" pitchFamily="18" charset="0"/>
              </a:rPr>
              <a:t>Yeni </a:t>
            </a:r>
            <a:r>
              <a:rPr lang="tr-TR" sz="2800" dirty="0" err="1">
                <a:solidFill>
                  <a:schemeClr val="bg1"/>
                </a:solidFill>
                <a:latin typeface="Times New Roman" pitchFamily="18" charset="0"/>
                <a:cs typeface="Times New Roman" pitchFamily="18" charset="0"/>
              </a:rPr>
              <a:t>subdomain</a:t>
            </a:r>
            <a:r>
              <a:rPr lang="tr-TR" sz="2800" dirty="0">
                <a:solidFill>
                  <a:schemeClr val="bg1"/>
                </a:solidFill>
                <a:latin typeface="Times New Roman" pitchFamily="18" charset="0"/>
                <a:cs typeface="Times New Roman" pitchFamily="18" charset="0"/>
              </a:rPr>
              <a:t> ve CNAME tanımlamaları yapıldı.</a:t>
            </a:r>
          </a:p>
          <a:p>
            <a:pPr lvl="0"/>
            <a:r>
              <a:rPr lang="tr-TR" sz="2800" dirty="0">
                <a:solidFill>
                  <a:schemeClr val="bg1"/>
                </a:solidFill>
                <a:latin typeface="Times New Roman" pitchFamily="18" charset="0"/>
                <a:cs typeface="Times New Roman" pitchFamily="18" charset="0"/>
              </a:rPr>
              <a:t>Yapılacak olan ihaleler ile ilgili danışman firmadan şartnameler temin edildi.</a:t>
            </a:r>
          </a:p>
          <a:p>
            <a:pPr lvl="0"/>
            <a:r>
              <a:rPr lang="tr-TR" sz="2800" dirty="0">
                <a:solidFill>
                  <a:schemeClr val="bg1"/>
                </a:solidFill>
                <a:latin typeface="Times New Roman" pitchFamily="18" charset="0"/>
                <a:cs typeface="Times New Roman" pitchFamily="18" charset="0"/>
              </a:rPr>
              <a:t>Kurumsal e-posta adresi çoklu güvenlik giriş yöntemine geçilerek güvenlik seviyesi arttırıldı.</a:t>
            </a:r>
          </a:p>
          <a:p>
            <a:pPr marL="0" lvl="0" indent="0">
              <a:buNone/>
            </a:pPr>
            <a:endParaRPr lang="tr-TR" sz="2800" dirty="0">
              <a:solidFill>
                <a:schemeClr val="bg1"/>
              </a:solidFill>
              <a:latin typeface="Times New Roman" pitchFamily="18" charset="0"/>
              <a:cs typeface="Times New Roman" pitchFamily="18"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21</a:t>
            </a:fld>
            <a:endParaRPr lang="tr-TR"/>
          </a:p>
        </p:txBody>
      </p:sp>
    </p:spTree>
    <p:extLst>
      <p:ext uri="{BB962C8B-B14F-4D97-AF65-F5344CB8AC3E}">
        <p14:creationId xmlns:p14="http://schemas.microsoft.com/office/powerpoint/2010/main" val="172003762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AC786528-2F04-457D-8FED-47AA3420C7EB}" type="slidenum">
              <a:rPr lang="tr-TR" smtClean="0"/>
              <a:pPr/>
              <a:t>22</a:t>
            </a:fld>
            <a:endParaRPr lang="tr-TR"/>
          </a:p>
        </p:txBody>
      </p:sp>
      <p:sp>
        <p:nvSpPr>
          <p:cNvPr id="6" name="İçerik Yer Tutucusu 2"/>
          <p:cNvSpPr>
            <a:spLocks noGrp="1"/>
          </p:cNvSpPr>
          <p:nvPr>
            <p:ph idx="1"/>
          </p:nvPr>
        </p:nvSpPr>
        <p:spPr>
          <a:xfrm>
            <a:off x="323528" y="1628800"/>
            <a:ext cx="8229600" cy="4853136"/>
          </a:xfrm>
        </p:spPr>
        <p:txBody>
          <a:bodyPr>
            <a:normAutofit/>
          </a:bodyPr>
          <a:lstStyle/>
          <a:p>
            <a:r>
              <a:rPr lang="tr-TR" sz="2800" dirty="0" smtClean="0">
                <a:solidFill>
                  <a:schemeClr val="bg1"/>
                </a:solidFill>
                <a:latin typeface="Times New Roman" pitchFamily="18" charset="0"/>
                <a:cs typeface="Times New Roman" pitchFamily="18" charset="0"/>
              </a:rPr>
              <a:t>Yıl </a:t>
            </a:r>
            <a:r>
              <a:rPr lang="tr-TR" sz="2800" dirty="0">
                <a:solidFill>
                  <a:schemeClr val="bg1"/>
                </a:solidFill>
                <a:latin typeface="Times New Roman" pitchFamily="18" charset="0"/>
                <a:cs typeface="Times New Roman" pitchFamily="18" charset="0"/>
              </a:rPr>
              <a:t>içinde Kurum Personellerine ait </a:t>
            </a:r>
            <a:r>
              <a:rPr lang="tr-TR" sz="2800" dirty="0" smtClean="0">
                <a:solidFill>
                  <a:schemeClr val="bg1"/>
                </a:solidFill>
                <a:latin typeface="Times New Roman" pitchFamily="18" charset="0"/>
                <a:cs typeface="Times New Roman" pitchFamily="18" charset="0"/>
              </a:rPr>
              <a:t>1300 </a:t>
            </a:r>
            <a:r>
              <a:rPr lang="tr-TR" sz="2800" dirty="0">
                <a:solidFill>
                  <a:schemeClr val="bg1"/>
                </a:solidFill>
                <a:latin typeface="Times New Roman" pitchFamily="18" charset="0"/>
                <a:cs typeface="Times New Roman" pitchFamily="18" charset="0"/>
              </a:rPr>
              <a:t>adet yazıcı, telefon ve bilgisayar arızası giderildi.</a:t>
            </a:r>
          </a:p>
          <a:p>
            <a:r>
              <a:rPr lang="tr-TR" sz="2800" dirty="0">
                <a:solidFill>
                  <a:schemeClr val="bg1"/>
                </a:solidFill>
                <a:latin typeface="Times New Roman" pitchFamily="18" charset="0"/>
                <a:cs typeface="Times New Roman" pitchFamily="18" charset="0"/>
              </a:rPr>
              <a:t>Yeni başlayan </a:t>
            </a:r>
            <a:r>
              <a:rPr lang="tr-TR" sz="2800" dirty="0" smtClean="0">
                <a:solidFill>
                  <a:schemeClr val="bg1"/>
                </a:solidFill>
                <a:latin typeface="Times New Roman" pitchFamily="18" charset="0"/>
                <a:cs typeface="Times New Roman" pitchFamily="18" charset="0"/>
              </a:rPr>
              <a:t>öğrencilerin </a:t>
            </a:r>
            <a:r>
              <a:rPr lang="tr-TR" sz="2800" dirty="0">
                <a:solidFill>
                  <a:schemeClr val="bg1"/>
                </a:solidFill>
                <a:latin typeface="Times New Roman" pitchFamily="18" charset="0"/>
                <a:cs typeface="Times New Roman" pitchFamily="18" charset="0"/>
              </a:rPr>
              <a:t>e-posta talepleri alınıp gerekli tanımlama ve üyelikler gerçekleştirildi</a:t>
            </a:r>
            <a:r>
              <a:rPr lang="tr-TR" sz="2800" dirty="0" smtClean="0">
                <a:solidFill>
                  <a:schemeClr val="bg1"/>
                </a:solidFill>
                <a:latin typeface="Times New Roman" pitchFamily="18" charset="0"/>
                <a:cs typeface="Times New Roman" pitchFamily="18" charset="0"/>
              </a:rPr>
              <a:t>.</a:t>
            </a:r>
          </a:p>
          <a:p>
            <a:r>
              <a:rPr lang="tr-TR" sz="2800" dirty="0" smtClean="0">
                <a:solidFill>
                  <a:schemeClr val="bg1"/>
                </a:solidFill>
                <a:latin typeface="Times New Roman" pitchFamily="18" charset="0"/>
                <a:cs typeface="Times New Roman" pitchFamily="18" charset="0"/>
              </a:rPr>
              <a:t>Eski ve çalışmayan kameraların </a:t>
            </a:r>
            <a:r>
              <a:rPr lang="tr-TR" sz="2800" dirty="0" err="1" smtClean="0">
                <a:solidFill>
                  <a:schemeClr val="bg1"/>
                </a:solidFill>
                <a:latin typeface="Times New Roman" pitchFamily="18" charset="0"/>
                <a:cs typeface="Times New Roman" pitchFamily="18" charset="0"/>
              </a:rPr>
              <a:t>demontajı</a:t>
            </a:r>
            <a:r>
              <a:rPr lang="tr-TR" sz="2800" dirty="0" smtClean="0">
                <a:solidFill>
                  <a:schemeClr val="bg1"/>
                </a:solidFill>
                <a:latin typeface="Times New Roman" pitchFamily="18" charset="0"/>
                <a:cs typeface="Times New Roman" pitchFamily="18" charset="0"/>
              </a:rPr>
              <a:t> yapıldı.</a:t>
            </a:r>
          </a:p>
          <a:p>
            <a:r>
              <a:rPr lang="tr-TR" sz="2800" dirty="0" smtClean="0">
                <a:solidFill>
                  <a:schemeClr val="bg1"/>
                </a:solidFill>
                <a:latin typeface="Times New Roman" pitchFamily="18" charset="0"/>
                <a:cs typeface="Times New Roman" pitchFamily="18" charset="0"/>
              </a:rPr>
              <a:t>Karaağaç kampüsüne yeni </a:t>
            </a:r>
            <a:r>
              <a:rPr lang="tr-TR" sz="2800" dirty="0" err="1" smtClean="0">
                <a:solidFill>
                  <a:schemeClr val="bg1"/>
                </a:solidFill>
                <a:latin typeface="Times New Roman" pitchFamily="18" charset="0"/>
                <a:cs typeface="Times New Roman" pitchFamily="18" charset="0"/>
              </a:rPr>
              <a:t>wifi</a:t>
            </a:r>
            <a:r>
              <a:rPr lang="tr-TR" sz="2800" dirty="0" smtClean="0">
                <a:solidFill>
                  <a:schemeClr val="bg1"/>
                </a:solidFill>
                <a:latin typeface="Times New Roman" pitchFamily="18" charset="0"/>
                <a:cs typeface="Times New Roman" pitchFamily="18" charset="0"/>
              </a:rPr>
              <a:t> cihazları montajı yapılarak sisteme entegre bir şekilde çalışması sağlandı.</a:t>
            </a:r>
            <a:endParaRPr lang="tr-TR" sz="2800" dirty="0">
              <a:solidFill>
                <a:schemeClr val="bg1"/>
              </a:solidFill>
              <a:latin typeface="Times New Roman" pitchFamily="18" charset="0"/>
              <a:cs typeface="Times New Roman" pitchFamily="18" charset="0"/>
            </a:endParaRPr>
          </a:p>
          <a:p>
            <a:endParaRPr lang="tr-TR" sz="2800" dirty="0">
              <a:latin typeface="Arial" pitchFamily="34" charset="0"/>
              <a:cs typeface="Arial" pitchFamily="34" charset="0"/>
            </a:endParaRPr>
          </a:p>
          <a:p>
            <a:pPr marL="0" indent="0">
              <a:buNone/>
            </a:pPr>
            <a:endParaRPr lang="tr-TR" sz="2800" dirty="0">
              <a:latin typeface="Arial" pitchFamily="34" charset="0"/>
              <a:cs typeface="Arial" pitchFamily="34" charset="0"/>
            </a:endParaRPr>
          </a:p>
        </p:txBody>
      </p:sp>
      <p:sp>
        <p:nvSpPr>
          <p:cNvPr id="7" name="Dikdörtgen 6"/>
          <p:cNvSpPr/>
          <p:nvPr/>
        </p:nvSpPr>
        <p:spPr>
          <a:xfrm>
            <a:off x="2030707" y="908720"/>
            <a:ext cx="4463210" cy="646331"/>
          </a:xfrm>
          <a:prstGeom prst="rect">
            <a:avLst/>
          </a:prstGeom>
        </p:spPr>
        <p:txBody>
          <a:bodyPr wrap="none">
            <a:spAutoFit/>
          </a:bodyPr>
          <a:lstStyle/>
          <a:p>
            <a:pPr lvl="0" algn="ctr"/>
            <a:r>
              <a:rPr lang="tr-TR" sz="3600" b="1" dirty="0">
                <a:latin typeface="Calibri" pitchFamily="34" charset="0"/>
                <a:cs typeface="Calibri" pitchFamily="34" charset="0"/>
              </a:rPr>
              <a:t>YAPILAN FAALİYETLER </a:t>
            </a:r>
            <a:endParaRPr lang="tr-TR" sz="3600" b="1" dirty="0">
              <a:latin typeface="Arial" pitchFamily="34" charset="0"/>
              <a:cs typeface="Arial" pitchFamily="34" charset="0"/>
            </a:endParaRPr>
          </a:p>
        </p:txBody>
      </p:sp>
    </p:spTree>
    <p:extLst>
      <p:ext uri="{BB962C8B-B14F-4D97-AF65-F5344CB8AC3E}">
        <p14:creationId xmlns:p14="http://schemas.microsoft.com/office/powerpoint/2010/main" val="105046716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AC786528-2F04-457D-8FED-47AA3420C7EB}" type="slidenum">
              <a:rPr lang="tr-TR" smtClean="0"/>
              <a:pPr/>
              <a:t>23</a:t>
            </a:fld>
            <a:endParaRPr lang="tr-TR"/>
          </a:p>
        </p:txBody>
      </p:sp>
      <p:sp>
        <p:nvSpPr>
          <p:cNvPr id="6" name="İçerik Yer Tutucusu 2"/>
          <p:cNvSpPr>
            <a:spLocks noGrp="1"/>
          </p:cNvSpPr>
          <p:nvPr>
            <p:ph idx="1"/>
          </p:nvPr>
        </p:nvSpPr>
        <p:spPr>
          <a:xfrm>
            <a:off x="323528" y="1628800"/>
            <a:ext cx="8229600" cy="4853136"/>
          </a:xfrm>
        </p:spPr>
        <p:txBody>
          <a:bodyPr>
            <a:normAutofit/>
          </a:bodyPr>
          <a:lstStyle/>
          <a:p>
            <a:r>
              <a:rPr lang="tr-TR" sz="2800" dirty="0">
                <a:solidFill>
                  <a:schemeClr val="bg1"/>
                </a:solidFill>
                <a:latin typeface="Times New Roman" pitchFamily="18" charset="0"/>
                <a:cs typeface="Times New Roman" pitchFamily="18" charset="0"/>
              </a:rPr>
              <a:t>Kampüs içinde kamera , turnike ve bariyer arızaları giderildi.</a:t>
            </a:r>
          </a:p>
          <a:p>
            <a:r>
              <a:rPr lang="tr-TR" sz="2800" dirty="0">
                <a:solidFill>
                  <a:schemeClr val="bg1"/>
                </a:solidFill>
                <a:latin typeface="Times New Roman" pitchFamily="18" charset="0"/>
                <a:cs typeface="Times New Roman" pitchFamily="18" charset="0"/>
              </a:rPr>
              <a:t>İnternet , Ofis programları ve çeşitli bilişim alanlarında üniversite personellerine uzaktan destek sağlandı.</a:t>
            </a:r>
          </a:p>
          <a:p>
            <a:endParaRPr lang="tr-TR" sz="2800" dirty="0">
              <a:solidFill>
                <a:schemeClr val="bg1"/>
              </a:solidFill>
              <a:latin typeface="Times New Roman" pitchFamily="18" charset="0"/>
              <a:cs typeface="Times New Roman" pitchFamily="18" charset="0"/>
            </a:endParaRPr>
          </a:p>
          <a:p>
            <a:endParaRPr lang="tr-TR" sz="2800" dirty="0" smtClean="0">
              <a:latin typeface="Arial" pitchFamily="34" charset="0"/>
              <a:cs typeface="Arial" pitchFamily="34" charset="0"/>
            </a:endParaRPr>
          </a:p>
          <a:p>
            <a:endParaRPr lang="tr-TR" sz="2800" dirty="0">
              <a:latin typeface="Arial" pitchFamily="34" charset="0"/>
              <a:cs typeface="Arial" pitchFamily="34" charset="0"/>
            </a:endParaRPr>
          </a:p>
          <a:p>
            <a:pPr marL="0" indent="0">
              <a:buNone/>
            </a:pPr>
            <a:endParaRPr lang="tr-TR" sz="2800" dirty="0">
              <a:latin typeface="Arial" pitchFamily="34" charset="0"/>
              <a:cs typeface="Arial" pitchFamily="34" charset="0"/>
            </a:endParaRPr>
          </a:p>
        </p:txBody>
      </p:sp>
      <p:sp>
        <p:nvSpPr>
          <p:cNvPr id="7" name="Dikdörtgen 6"/>
          <p:cNvSpPr/>
          <p:nvPr/>
        </p:nvSpPr>
        <p:spPr>
          <a:xfrm>
            <a:off x="2030707" y="908720"/>
            <a:ext cx="4463210" cy="646331"/>
          </a:xfrm>
          <a:prstGeom prst="rect">
            <a:avLst/>
          </a:prstGeom>
        </p:spPr>
        <p:txBody>
          <a:bodyPr wrap="none">
            <a:spAutoFit/>
          </a:bodyPr>
          <a:lstStyle/>
          <a:p>
            <a:pPr lvl="0" algn="ctr"/>
            <a:r>
              <a:rPr lang="tr-TR" sz="3600" b="1" dirty="0">
                <a:latin typeface="Calibri" pitchFamily="34" charset="0"/>
                <a:cs typeface="Calibri" pitchFamily="34" charset="0"/>
              </a:rPr>
              <a:t>YAPILAN FAALİYETLER </a:t>
            </a:r>
            <a:endParaRPr lang="tr-TR" sz="3600" b="1" dirty="0">
              <a:latin typeface="Arial" pitchFamily="34" charset="0"/>
              <a:cs typeface="Arial" pitchFamily="34" charset="0"/>
            </a:endParaRPr>
          </a:p>
        </p:txBody>
      </p:sp>
    </p:spTree>
    <p:extLst>
      <p:ext uri="{BB962C8B-B14F-4D97-AF65-F5344CB8AC3E}">
        <p14:creationId xmlns:p14="http://schemas.microsoft.com/office/powerpoint/2010/main" val="301817318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556792"/>
            <a:ext cx="8229600" cy="4853136"/>
          </a:xfrm>
        </p:spPr>
        <p:txBody>
          <a:bodyPr>
            <a:normAutofit fontScale="25000" lnSpcReduction="20000"/>
          </a:bodyPr>
          <a:lstStyle/>
          <a:p>
            <a:pPr lvl="0" algn="just"/>
            <a:endParaRPr lang="tr-TR" sz="11200" dirty="0" smtClean="0">
              <a:latin typeface="Arial" pitchFamily="34" charset="0"/>
              <a:cs typeface="Arial" pitchFamily="34" charset="0"/>
            </a:endParaRPr>
          </a:p>
          <a:p>
            <a:pPr lvl="0" algn="just"/>
            <a:r>
              <a:rPr lang="tr-TR" sz="11200" dirty="0">
                <a:solidFill>
                  <a:schemeClr val="bg1"/>
                </a:solidFill>
                <a:latin typeface="Times New Roman" pitchFamily="18" charset="0"/>
                <a:cs typeface="Times New Roman" pitchFamily="18" charset="0"/>
              </a:rPr>
              <a:t>Kurumumuza yeni gelen personellere EBYS üzerinden tanımlama yapıldı. Kullanıcı adları ve şifleri elden teslim edildi. EBYS kullanım alanları avantajları ve kullanım zorunluluğu anlatıldı.</a:t>
            </a:r>
          </a:p>
          <a:p>
            <a:pPr lvl="0" algn="just"/>
            <a:r>
              <a:rPr lang="tr-TR" sz="11200" dirty="0" err="1">
                <a:solidFill>
                  <a:schemeClr val="bg1"/>
                </a:solidFill>
                <a:latin typeface="Times New Roman" pitchFamily="18" charset="0"/>
                <a:cs typeface="Times New Roman" pitchFamily="18" charset="0"/>
              </a:rPr>
              <a:t>E_imzası</a:t>
            </a:r>
            <a:r>
              <a:rPr lang="tr-TR" sz="11200" dirty="0">
                <a:solidFill>
                  <a:schemeClr val="bg1"/>
                </a:solidFill>
                <a:latin typeface="Times New Roman" pitchFamily="18" charset="0"/>
                <a:cs typeface="Times New Roman" pitchFamily="18" charset="0"/>
              </a:rPr>
              <a:t> olmayan veya </a:t>
            </a:r>
            <a:r>
              <a:rPr lang="tr-TR" sz="11200" dirty="0" err="1">
                <a:solidFill>
                  <a:schemeClr val="bg1"/>
                </a:solidFill>
                <a:latin typeface="Times New Roman" pitchFamily="18" charset="0"/>
                <a:cs typeface="Times New Roman" pitchFamily="18" charset="0"/>
              </a:rPr>
              <a:t>E_imza</a:t>
            </a:r>
            <a:r>
              <a:rPr lang="tr-TR" sz="11200" dirty="0">
                <a:solidFill>
                  <a:schemeClr val="bg1"/>
                </a:solidFill>
                <a:latin typeface="Times New Roman" pitchFamily="18" charset="0"/>
                <a:cs typeface="Times New Roman" pitchFamily="18" charset="0"/>
              </a:rPr>
              <a:t> kullanım süresi bitmek üzere olan  95 Personele Elektronik imza Alındı. 50 Tane Personele </a:t>
            </a:r>
            <a:r>
              <a:rPr lang="tr-TR" sz="11200" dirty="0" err="1">
                <a:solidFill>
                  <a:schemeClr val="bg1"/>
                </a:solidFill>
                <a:latin typeface="Times New Roman" pitchFamily="18" charset="0"/>
                <a:cs typeface="Times New Roman" pitchFamily="18" charset="0"/>
              </a:rPr>
              <a:t>Minikart</a:t>
            </a:r>
            <a:r>
              <a:rPr lang="tr-TR" sz="11200" dirty="0">
                <a:solidFill>
                  <a:schemeClr val="bg1"/>
                </a:solidFill>
                <a:latin typeface="Times New Roman" pitchFamily="18" charset="0"/>
                <a:cs typeface="Times New Roman" pitchFamily="18" charset="0"/>
              </a:rPr>
              <a:t> okuyucu alındı.</a:t>
            </a:r>
          </a:p>
          <a:p>
            <a:pPr lvl="0" algn="just"/>
            <a:r>
              <a:rPr lang="tr-TR" sz="11200" dirty="0" err="1">
                <a:solidFill>
                  <a:schemeClr val="bg1"/>
                </a:solidFill>
                <a:latin typeface="Times New Roman" pitchFamily="18" charset="0"/>
                <a:cs typeface="Times New Roman" pitchFamily="18" charset="0"/>
              </a:rPr>
              <a:t>Ebys</a:t>
            </a:r>
            <a:r>
              <a:rPr lang="tr-TR" sz="11200" dirty="0">
                <a:solidFill>
                  <a:schemeClr val="bg1"/>
                </a:solidFill>
                <a:latin typeface="Times New Roman" pitchFamily="18" charset="0"/>
                <a:cs typeface="Times New Roman" pitchFamily="18" charset="0"/>
              </a:rPr>
              <a:t> veya </a:t>
            </a:r>
            <a:r>
              <a:rPr lang="tr-TR" sz="11200" dirty="0" err="1">
                <a:solidFill>
                  <a:schemeClr val="bg1"/>
                </a:solidFill>
                <a:latin typeface="Times New Roman" pitchFamily="18" charset="0"/>
                <a:cs typeface="Times New Roman" pitchFamily="18" charset="0"/>
              </a:rPr>
              <a:t>E_imza</a:t>
            </a:r>
            <a:r>
              <a:rPr lang="tr-TR" sz="11200" dirty="0">
                <a:solidFill>
                  <a:schemeClr val="bg1"/>
                </a:solidFill>
                <a:latin typeface="Times New Roman" pitchFamily="18" charset="0"/>
                <a:cs typeface="Times New Roman" pitchFamily="18" charset="0"/>
              </a:rPr>
              <a:t> kart şifresini unutan  ya da şifresini </a:t>
            </a:r>
            <a:r>
              <a:rPr lang="tr-TR" sz="11200" dirty="0" err="1">
                <a:solidFill>
                  <a:schemeClr val="bg1"/>
                </a:solidFill>
                <a:latin typeface="Times New Roman" pitchFamily="18" charset="0"/>
                <a:cs typeface="Times New Roman" pitchFamily="18" charset="0"/>
              </a:rPr>
              <a:t>kitleyen</a:t>
            </a:r>
            <a:r>
              <a:rPr lang="tr-TR" sz="11200" dirty="0">
                <a:solidFill>
                  <a:schemeClr val="bg1"/>
                </a:solidFill>
                <a:latin typeface="Times New Roman" pitchFamily="18" charset="0"/>
                <a:cs typeface="Times New Roman" pitchFamily="18" charset="0"/>
              </a:rPr>
              <a:t> kullanıcıların </a:t>
            </a:r>
            <a:r>
              <a:rPr lang="tr-TR" sz="11200" dirty="0" err="1">
                <a:solidFill>
                  <a:schemeClr val="bg1"/>
                </a:solidFill>
                <a:latin typeface="Times New Roman" pitchFamily="18" charset="0"/>
                <a:cs typeface="Times New Roman" pitchFamily="18" charset="0"/>
              </a:rPr>
              <a:t>pin</a:t>
            </a:r>
            <a:r>
              <a:rPr lang="tr-TR" sz="11200" dirty="0">
                <a:solidFill>
                  <a:schemeClr val="bg1"/>
                </a:solidFill>
                <a:latin typeface="Times New Roman" pitchFamily="18" charset="0"/>
                <a:cs typeface="Times New Roman" pitchFamily="18" charset="0"/>
              </a:rPr>
              <a:t> açma , karta ve sisteme tekrar erişim şartları sağlandı. </a:t>
            </a:r>
          </a:p>
          <a:p>
            <a:pPr lvl="0" algn="just"/>
            <a:endParaRPr lang="tr-TR" sz="11200" dirty="0">
              <a:solidFill>
                <a:schemeClr val="bg1"/>
              </a:solidFill>
              <a:latin typeface="Times New Roman" pitchFamily="18" charset="0"/>
              <a:cs typeface="Times New Roman" pitchFamily="18" charset="0"/>
            </a:endParaRPr>
          </a:p>
          <a:p>
            <a:pPr lvl="0" algn="just"/>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24</a:t>
            </a:fld>
            <a:endParaRPr lang="tr-TR"/>
          </a:p>
        </p:txBody>
      </p:sp>
    </p:spTree>
    <p:extLst>
      <p:ext uri="{BB962C8B-B14F-4D97-AF65-F5344CB8AC3E}">
        <p14:creationId xmlns:p14="http://schemas.microsoft.com/office/powerpoint/2010/main" val="119091789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700808"/>
            <a:ext cx="8229600" cy="4853136"/>
          </a:xfrm>
        </p:spPr>
        <p:txBody>
          <a:bodyPr>
            <a:normAutofit fontScale="25000" lnSpcReduction="20000"/>
          </a:bodyPr>
          <a:lstStyle/>
          <a:p>
            <a:pPr marL="0" lvl="0" indent="0">
              <a:buNone/>
            </a:pPr>
            <a:r>
              <a:rPr lang="tr-TR" sz="11200" dirty="0">
                <a:solidFill>
                  <a:schemeClr val="bg1"/>
                </a:solidFill>
                <a:latin typeface="Times New Roman" pitchFamily="18" charset="0"/>
                <a:cs typeface="Times New Roman" pitchFamily="18" charset="0"/>
              </a:rPr>
              <a:t>Yardım dosyası hazırlanarak internet sitemize konuldu. EBYS kullanıcıları yardım dosyalarına bakarak karşılaştığı problemlere yönelik çözüm bulmaları amaçlandı.</a:t>
            </a:r>
          </a:p>
          <a:p>
            <a:pPr marL="0" lvl="0" indent="0">
              <a:buNone/>
            </a:pPr>
            <a:endParaRPr lang="tr-TR" sz="11200" dirty="0">
              <a:solidFill>
                <a:schemeClr val="bg1"/>
              </a:solidFill>
              <a:latin typeface="Times New Roman" pitchFamily="18" charset="0"/>
              <a:cs typeface="Times New Roman" pitchFamily="18" charset="0"/>
            </a:endParaRPr>
          </a:p>
          <a:p>
            <a:pPr marL="0" lvl="0" indent="0">
              <a:buNone/>
            </a:pPr>
            <a:r>
              <a:rPr lang="tr-TR" sz="11200" dirty="0" err="1">
                <a:solidFill>
                  <a:schemeClr val="bg1"/>
                </a:solidFill>
                <a:latin typeface="Times New Roman" pitchFamily="18" charset="0"/>
                <a:cs typeface="Times New Roman" pitchFamily="18" charset="0"/>
              </a:rPr>
              <a:t>E_imza</a:t>
            </a:r>
            <a:r>
              <a:rPr lang="tr-TR" sz="11200" dirty="0">
                <a:solidFill>
                  <a:schemeClr val="bg1"/>
                </a:solidFill>
                <a:latin typeface="Times New Roman" pitchFamily="18" charset="0"/>
                <a:cs typeface="Times New Roman" pitchFamily="18" charset="0"/>
              </a:rPr>
              <a:t> kullanım süreleri bitmek kullanıcıların durumları takip edilerek gerekli uyarılar yapıldı. Başvurular takip edildi ve kullanıcıların ne yapması gerektiği anlatıldı. Göreve yeni başlayan ve görev yeri değişen personellerin sisteme tanıtımı yapıldı. </a:t>
            </a:r>
          </a:p>
          <a:p>
            <a:pPr marL="0" lvl="0" indent="0">
              <a:buNone/>
            </a:pPr>
            <a:endParaRPr lang="tr-TR" sz="11200" dirty="0">
              <a:latin typeface="Arial" pitchFamily="34" charset="0"/>
              <a:cs typeface="Arial" pitchFamily="34"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25</a:t>
            </a:fld>
            <a:endParaRPr lang="tr-TR"/>
          </a:p>
        </p:txBody>
      </p:sp>
    </p:spTree>
    <p:extLst>
      <p:ext uri="{BB962C8B-B14F-4D97-AF65-F5344CB8AC3E}">
        <p14:creationId xmlns:p14="http://schemas.microsoft.com/office/powerpoint/2010/main" val="48438484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700808"/>
            <a:ext cx="8229600" cy="4853136"/>
          </a:xfrm>
        </p:spPr>
        <p:txBody>
          <a:bodyPr>
            <a:normAutofit/>
          </a:bodyPr>
          <a:lstStyle/>
          <a:p>
            <a:pPr marL="0" lvl="0" indent="0">
              <a:buNone/>
            </a:pPr>
            <a:r>
              <a:rPr lang="tr-TR" sz="2800" dirty="0">
                <a:solidFill>
                  <a:schemeClr val="bg1"/>
                </a:solidFill>
                <a:latin typeface="Times New Roman" pitchFamily="18" charset="0"/>
                <a:cs typeface="Times New Roman" pitchFamily="18" charset="0"/>
              </a:rPr>
              <a:t>Yeni açılan birimler sisteme entegre edildi ve yazışma kodları birim birim ayrılarak gerekli sayaçlar tanımlandı. </a:t>
            </a:r>
          </a:p>
          <a:p>
            <a:pPr marL="0" lvl="0" indent="0">
              <a:buNone/>
            </a:pPr>
            <a:r>
              <a:rPr lang="tr-TR" sz="2800" dirty="0">
                <a:solidFill>
                  <a:schemeClr val="bg1"/>
                </a:solidFill>
                <a:latin typeface="Times New Roman" pitchFamily="18" charset="0"/>
                <a:cs typeface="Times New Roman" pitchFamily="18" charset="0"/>
              </a:rPr>
              <a:t>Yönetim Kurulu kararıyla birimler için tasarlanan logolar </a:t>
            </a:r>
            <a:r>
              <a:rPr lang="tr-TR" sz="2800" dirty="0" err="1">
                <a:solidFill>
                  <a:schemeClr val="bg1"/>
                </a:solidFill>
                <a:latin typeface="Times New Roman" pitchFamily="18" charset="0"/>
                <a:cs typeface="Times New Roman" pitchFamily="18" charset="0"/>
              </a:rPr>
              <a:t>Ebys</a:t>
            </a:r>
            <a:r>
              <a:rPr lang="tr-TR" sz="2800" dirty="0">
                <a:solidFill>
                  <a:schemeClr val="bg1"/>
                </a:solidFill>
                <a:latin typeface="Times New Roman" pitchFamily="18" charset="0"/>
                <a:cs typeface="Times New Roman" pitchFamily="18" charset="0"/>
              </a:rPr>
              <a:t> şablonlarına entegre edildi.</a:t>
            </a:r>
          </a:p>
          <a:p>
            <a:pPr marL="0" indent="0">
              <a:buNone/>
            </a:pPr>
            <a:r>
              <a:rPr lang="tr-TR" sz="2800" dirty="0">
                <a:solidFill>
                  <a:schemeClr val="bg1"/>
                </a:solidFill>
                <a:latin typeface="Times New Roman" pitchFamily="18" charset="0"/>
                <a:cs typeface="Times New Roman" pitchFamily="18" charset="0"/>
              </a:rPr>
              <a:t>Yönetim Kurulu kararıyla birimler için tasarlanan logolar </a:t>
            </a:r>
            <a:r>
              <a:rPr lang="tr-TR" sz="2800" dirty="0" err="1">
                <a:solidFill>
                  <a:schemeClr val="bg1"/>
                </a:solidFill>
                <a:latin typeface="Times New Roman" pitchFamily="18" charset="0"/>
                <a:cs typeface="Times New Roman" pitchFamily="18" charset="0"/>
              </a:rPr>
              <a:t>Ebys</a:t>
            </a:r>
            <a:r>
              <a:rPr lang="tr-TR" sz="2800" dirty="0">
                <a:solidFill>
                  <a:schemeClr val="bg1"/>
                </a:solidFill>
                <a:latin typeface="Times New Roman" pitchFamily="18" charset="0"/>
                <a:cs typeface="Times New Roman" pitchFamily="18" charset="0"/>
              </a:rPr>
              <a:t> şablonlarına entegre edildi.</a:t>
            </a:r>
          </a:p>
          <a:p>
            <a:pPr marL="0" lvl="0" indent="0">
              <a:buNone/>
            </a:pPr>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26</a:t>
            </a:fld>
            <a:endParaRPr lang="tr-TR"/>
          </a:p>
        </p:txBody>
      </p:sp>
    </p:spTree>
    <p:extLst>
      <p:ext uri="{BB962C8B-B14F-4D97-AF65-F5344CB8AC3E}">
        <p14:creationId xmlns:p14="http://schemas.microsoft.com/office/powerpoint/2010/main" val="366371416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340768"/>
            <a:ext cx="8229600" cy="4853136"/>
          </a:xfrm>
        </p:spPr>
        <p:txBody>
          <a:bodyPr>
            <a:normAutofit fontScale="25000" lnSpcReduction="20000"/>
          </a:bodyPr>
          <a:lstStyle/>
          <a:p>
            <a:pPr lvl="0" algn="just"/>
            <a:endParaRPr lang="tr-TR" sz="11200" dirty="0">
              <a:latin typeface="Arial" pitchFamily="34" charset="0"/>
              <a:cs typeface="Arial" pitchFamily="34" charset="0"/>
            </a:endParaRPr>
          </a:p>
          <a:p>
            <a:pPr lvl="0" algn="just"/>
            <a:r>
              <a:rPr lang="tr-TR" sz="11200" dirty="0">
                <a:solidFill>
                  <a:schemeClr val="bg1"/>
                </a:solidFill>
                <a:latin typeface="Times New Roman" pitchFamily="18" charset="0"/>
                <a:cs typeface="Times New Roman" pitchFamily="18" charset="0"/>
              </a:rPr>
              <a:t>Kayıtlı Elektronik Posta adresimize gelen ve ya KEP ile kep adresleri olan kurumlara posta iletisi gönderim ilkeleri ilgili personellere anlatıldı.</a:t>
            </a:r>
          </a:p>
          <a:p>
            <a:pPr lvl="0" algn="just"/>
            <a:r>
              <a:rPr lang="tr-TR" sz="11200" dirty="0">
                <a:solidFill>
                  <a:schemeClr val="bg1"/>
                </a:solidFill>
                <a:latin typeface="Times New Roman" pitchFamily="18" charset="0"/>
                <a:cs typeface="Times New Roman" pitchFamily="18" charset="0"/>
              </a:rPr>
              <a:t>KEP kurum sorumlusuyla düzenli olarak görüşülerek KEP kullanım koşulları incelendi.</a:t>
            </a:r>
          </a:p>
          <a:p>
            <a:pPr lvl="0" algn="just"/>
            <a:endParaRPr lang="tr-TR" sz="11200" dirty="0">
              <a:solidFill>
                <a:schemeClr val="bg1"/>
              </a:solidFill>
              <a:latin typeface="Times New Roman" pitchFamily="18" charset="0"/>
              <a:cs typeface="Times New Roman" pitchFamily="18" charset="0"/>
            </a:endParaRPr>
          </a:p>
          <a:p>
            <a:r>
              <a:rPr lang="tr-TR" sz="11200" dirty="0">
                <a:solidFill>
                  <a:schemeClr val="bg1"/>
                </a:solidFill>
                <a:latin typeface="Times New Roman" pitchFamily="18" charset="0"/>
                <a:cs typeface="Times New Roman" pitchFamily="18" charset="0"/>
              </a:rPr>
              <a:t>KEP kullanım esnasında karşılaşılan problemler ilgili kurumlar ya da kişiler ile etkileşim içerisine girilerek çözüldü.</a:t>
            </a:r>
          </a:p>
          <a:p>
            <a:pPr lvl="0"/>
            <a:endParaRPr lang="tr-TR" sz="11200" dirty="0">
              <a:latin typeface="Arial" pitchFamily="34" charset="0"/>
              <a:cs typeface="Arial" pitchFamily="34" charset="0"/>
            </a:endParaRPr>
          </a:p>
          <a:p>
            <a:pPr marL="0" lvl="0" indent="0" algn="just">
              <a:buNone/>
            </a:pPr>
            <a:endParaRPr lang="tr-TR" sz="11200" dirty="0" smtClean="0">
              <a:latin typeface="Arial" pitchFamily="34" charset="0"/>
              <a:cs typeface="Arial" pitchFamily="34" charset="0"/>
            </a:endParaRPr>
          </a:p>
          <a:p>
            <a:pPr lvl="0" algn="just"/>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27</a:t>
            </a:fld>
            <a:endParaRPr lang="tr-TR"/>
          </a:p>
        </p:txBody>
      </p:sp>
    </p:spTree>
    <p:extLst>
      <p:ext uri="{BB962C8B-B14F-4D97-AF65-F5344CB8AC3E}">
        <p14:creationId xmlns:p14="http://schemas.microsoft.com/office/powerpoint/2010/main" val="247340408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340768"/>
            <a:ext cx="8229600" cy="4853136"/>
          </a:xfrm>
        </p:spPr>
        <p:txBody>
          <a:bodyPr>
            <a:normAutofit/>
          </a:bodyPr>
          <a:lstStyle/>
          <a:p>
            <a:pPr algn="just"/>
            <a:endParaRPr lang="tr-TR" sz="7000" dirty="0" smtClean="0">
              <a:latin typeface="Arial" pitchFamily="34" charset="0"/>
              <a:cs typeface="Arial" pitchFamily="34" charset="0"/>
            </a:endParaRPr>
          </a:p>
          <a:p>
            <a:pPr algn="just"/>
            <a:r>
              <a:rPr lang="tr-TR" sz="2800" dirty="0">
                <a:solidFill>
                  <a:schemeClr val="bg1"/>
                </a:solidFill>
                <a:latin typeface="Times New Roman" pitchFamily="18" charset="0"/>
                <a:cs typeface="Times New Roman" pitchFamily="18" charset="0"/>
              </a:rPr>
              <a:t>e-Yazışma Projesi ile kamu kurum ve kuruluşları arasındaki resmi yazışmaların güvenli bir şekilde elektronik ortamda yapılmasını sağlayacak ortak kurallar seti geliştirilmiştir.</a:t>
            </a:r>
          </a:p>
          <a:p>
            <a:pPr lvl="0" algn="just"/>
            <a:endParaRPr lang="tr-TR" sz="11200" dirty="0" smtClean="0">
              <a:latin typeface="Arial" pitchFamily="34" charset="0"/>
              <a:cs typeface="Arial" pitchFamily="34" charset="0"/>
            </a:endParaRPr>
          </a:p>
          <a:p>
            <a:pPr lvl="0" algn="just"/>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28</a:t>
            </a:fld>
            <a:endParaRPr lang="tr-TR"/>
          </a:p>
        </p:txBody>
      </p:sp>
    </p:spTree>
    <p:extLst>
      <p:ext uri="{BB962C8B-B14F-4D97-AF65-F5344CB8AC3E}">
        <p14:creationId xmlns:p14="http://schemas.microsoft.com/office/powerpoint/2010/main" val="379417212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556792"/>
            <a:ext cx="8229600" cy="4853136"/>
          </a:xfrm>
        </p:spPr>
        <p:txBody>
          <a:bodyPr>
            <a:normAutofit fontScale="32500" lnSpcReduction="20000"/>
          </a:bodyPr>
          <a:lstStyle/>
          <a:p>
            <a:pPr lvl="0"/>
            <a:r>
              <a:rPr lang="tr-TR" sz="8600" dirty="0" err="1">
                <a:solidFill>
                  <a:schemeClr val="bg1"/>
                </a:solidFill>
                <a:latin typeface="Times New Roman" pitchFamily="18" charset="0"/>
                <a:cs typeface="Times New Roman" pitchFamily="18" charset="0"/>
              </a:rPr>
              <a:t>Ebys</a:t>
            </a:r>
            <a:r>
              <a:rPr lang="tr-TR" sz="8600" dirty="0">
                <a:solidFill>
                  <a:schemeClr val="bg1"/>
                </a:solidFill>
                <a:latin typeface="Times New Roman" pitchFamily="18" charset="0"/>
                <a:cs typeface="Times New Roman" pitchFamily="18" charset="0"/>
              </a:rPr>
              <a:t> firmamız ile </a:t>
            </a:r>
            <a:r>
              <a:rPr lang="tr-TR" sz="8600" dirty="0" err="1">
                <a:solidFill>
                  <a:schemeClr val="bg1"/>
                </a:solidFill>
                <a:latin typeface="Times New Roman" pitchFamily="18" charset="0"/>
                <a:cs typeface="Times New Roman" pitchFamily="18" charset="0"/>
              </a:rPr>
              <a:t>Ptt</a:t>
            </a:r>
            <a:r>
              <a:rPr lang="tr-TR" sz="8600" dirty="0">
                <a:solidFill>
                  <a:schemeClr val="bg1"/>
                </a:solidFill>
                <a:latin typeface="Times New Roman" pitchFamily="18" charset="0"/>
                <a:cs typeface="Times New Roman" pitchFamily="18" charset="0"/>
              </a:rPr>
              <a:t> Kep hizmetinin senkronize şekilde çalışması için gerek </a:t>
            </a:r>
            <a:r>
              <a:rPr lang="tr-TR" sz="8600" dirty="0" err="1">
                <a:solidFill>
                  <a:schemeClr val="bg1"/>
                </a:solidFill>
                <a:latin typeface="Times New Roman" pitchFamily="18" charset="0"/>
                <a:cs typeface="Times New Roman" pitchFamily="18" charset="0"/>
              </a:rPr>
              <a:t>Ptt</a:t>
            </a:r>
            <a:r>
              <a:rPr lang="tr-TR" sz="8600" dirty="0">
                <a:solidFill>
                  <a:schemeClr val="bg1"/>
                </a:solidFill>
                <a:latin typeface="Times New Roman" pitchFamily="18" charset="0"/>
                <a:cs typeface="Times New Roman" pitchFamily="18" charset="0"/>
              </a:rPr>
              <a:t> ile gerek </a:t>
            </a:r>
            <a:r>
              <a:rPr lang="tr-TR" sz="8600" dirty="0" err="1">
                <a:solidFill>
                  <a:schemeClr val="bg1"/>
                </a:solidFill>
                <a:latin typeface="Times New Roman" pitchFamily="18" charset="0"/>
                <a:cs typeface="Times New Roman" pitchFamily="18" charset="0"/>
              </a:rPr>
              <a:t>ebys</a:t>
            </a:r>
            <a:r>
              <a:rPr lang="tr-TR" sz="8600" dirty="0">
                <a:solidFill>
                  <a:schemeClr val="bg1"/>
                </a:solidFill>
                <a:latin typeface="Times New Roman" pitchFamily="18" charset="0"/>
                <a:cs typeface="Times New Roman" pitchFamily="18" charset="0"/>
              </a:rPr>
              <a:t> yazılımcı firma ile iletişim içinde bulunuldu ve sağlıklı şekilde </a:t>
            </a:r>
            <a:r>
              <a:rPr lang="tr-TR" sz="8600" dirty="0" err="1">
                <a:solidFill>
                  <a:schemeClr val="bg1"/>
                </a:solidFill>
                <a:latin typeface="Times New Roman" pitchFamily="18" charset="0"/>
                <a:cs typeface="Times New Roman" pitchFamily="18" charset="0"/>
              </a:rPr>
              <a:t>e_yazışma</a:t>
            </a:r>
            <a:r>
              <a:rPr lang="tr-TR" sz="8600" dirty="0">
                <a:solidFill>
                  <a:schemeClr val="bg1"/>
                </a:solidFill>
                <a:latin typeface="Times New Roman" pitchFamily="18" charset="0"/>
                <a:cs typeface="Times New Roman" pitchFamily="18" charset="0"/>
              </a:rPr>
              <a:t> projesi kapsamında öngörülen olgular yapıldı.</a:t>
            </a:r>
          </a:p>
          <a:p>
            <a:pPr lvl="0"/>
            <a:r>
              <a:rPr lang="tr-TR" sz="8600" dirty="0">
                <a:solidFill>
                  <a:schemeClr val="bg1"/>
                </a:solidFill>
                <a:latin typeface="Times New Roman" pitchFamily="18" charset="0"/>
                <a:cs typeface="Times New Roman" pitchFamily="18" charset="0"/>
              </a:rPr>
              <a:t>Gün içerisinde </a:t>
            </a:r>
            <a:r>
              <a:rPr lang="tr-TR" sz="8600" dirty="0" err="1">
                <a:solidFill>
                  <a:schemeClr val="bg1"/>
                </a:solidFill>
                <a:latin typeface="Times New Roman" pitchFamily="18" charset="0"/>
                <a:cs typeface="Times New Roman" pitchFamily="18" charset="0"/>
              </a:rPr>
              <a:t>ebys</a:t>
            </a:r>
            <a:r>
              <a:rPr lang="tr-TR" sz="8600" dirty="0">
                <a:solidFill>
                  <a:schemeClr val="bg1"/>
                </a:solidFill>
                <a:latin typeface="Times New Roman" pitchFamily="18" charset="0"/>
                <a:cs typeface="Times New Roman" pitchFamily="18" charset="0"/>
              </a:rPr>
              <a:t>, KEP, </a:t>
            </a:r>
            <a:r>
              <a:rPr lang="tr-TR" sz="8600" dirty="0" err="1">
                <a:solidFill>
                  <a:schemeClr val="bg1"/>
                </a:solidFill>
                <a:latin typeface="Times New Roman" pitchFamily="18" charset="0"/>
                <a:cs typeface="Times New Roman" pitchFamily="18" charset="0"/>
              </a:rPr>
              <a:t>E_imza</a:t>
            </a:r>
            <a:r>
              <a:rPr lang="tr-TR" sz="8600" dirty="0">
                <a:solidFill>
                  <a:schemeClr val="bg1"/>
                </a:solidFill>
                <a:latin typeface="Times New Roman" pitchFamily="18" charset="0"/>
                <a:cs typeface="Times New Roman" pitchFamily="18" charset="0"/>
              </a:rPr>
              <a:t> ile karşılaşılan tüm problemlere çözüm bulunmaya çalışıldı.</a:t>
            </a:r>
          </a:p>
          <a:p>
            <a:pPr lvl="0"/>
            <a:r>
              <a:rPr lang="tr-TR" sz="8600" dirty="0" err="1">
                <a:solidFill>
                  <a:schemeClr val="bg1"/>
                </a:solidFill>
                <a:latin typeface="Times New Roman" pitchFamily="18" charset="0"/>
                <a:cs typeface="Times New Roman" pitchFamily="18" charset="0"/>
              </a:rPr>
              <a:t>Tübitak</a:t>
            </a:r>
            <a:r>
              <a:rPr lang="tr-TR" sz="8600" dirty="0">
                <a:solidFill>
                  <a:schemeClr val="bg1"/>
                </a:solidFill>
                <a:latin typeface="Times New Roman" pitchFamily="18" charset="0"/>
                <a:cs typeface="Times New Roman" pitchFamily="18" charset="0"/>
              </a:rPr>
              <a:t>, </a:t>
            </a:r>
            <a:r>
              <a:rPr lang="tr-TR" sz="8600" dirty="0" err="1">
                <a:solidFill>
                  <a:schemeClr val="bg1"/>
                </a:solidFill>
                <a:latin typeface="Times New Roman" pitchFamily="18" charset="0"/>
                <a:cs typeface="Times New Roman" pitchFamily="18" charset="0"/>
              </a:rPr>
              <a:t>Ptt</a:t>
            </a:r>
            <a:r>
              <a:rPr lang="tr-TR" sz="8600" dirty="0">
                <a:solidFill>
                  <a:schemeClr val="bg1"/>
                </a:solidFill>
                <a:latin typeface="Times New Roman" pitchFamily="18" charset="0"/>
                <a:cs typeface="Times New Roman" pitchFamily="18" charset="0"/>
              </a:rPr>
              <a:t> , İstemci EBYS firması ve kurumumuz arasında iş ve işlemler senkronize şekilde yürütülerek kullanılan sistemin verimliliğinin , hızının ve güvenilirliğinin üst seviyede olması için gerekli çalışmalar yapıldı.</a:t>
            </a:r>
          </a:p>
          <a:p>
            <a:pPr lvl="0"/>
            <a:endParaRPr lang="tr-TR" sz="8600" dirty="0">
              <a:solidFill>
                <a:schemeClr val="bg1"/>
              </a:solidFill>
              <a:latin typeface="Times New Roman" pitchFamily="18" charset="0"/>
              <a:cs typeface="Times New Roman" pitchFamily="18"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29</a:t>
            </a:fld>
            <a:endParaRPr lang="tr-TR"/>
          </a:p>
        </p:txBody>
      </p:sp>
    </p:spTree>
    <p:extLst>
      <p:ext uri="{BB962C8B-B14F-4D97-AF65-F5344CB8AC3E}">
        <p14:creationId xmlns:p14="http://schemas.microsoft.com/office/powerpoint/2010/main" val="327369413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162" y="40341"/>
            <a:ext cx="7884294" cy="940387"/>
          </a:xfrm>
        </p:spPr>
        <p:txBody>
          <a:bodyPr>
            <a:normAutofit/>
          </a:bodyPr>
          <a:lstStyle/>
          <a:p>
            <a:pPr algn="ctr"/>
            <a:r>
              <a:rPr lang="tr-TR" dirty="0">
                <a:latin typeface="Times New Roman" pitchFamily="18" charset="0"/>
                <a:cs typeface="Times New Roman" pitchFamily="18" charset="0"/>
              </a:rPr>
              <a:t>GENEL BİLGİLER</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179512" y="1052736"/>
            <a:ext cx="8784976" cy="5112568"/>
          </a:xfrm>
        </p:spPr>
        <p:txBody>
          <a:bodyPr>
            <a:noAutofit/>
          </a:bodyPr>
          <a:lstStyle/>
          <a:p>
            <a:pPr algn="just"/>
            <a:endParaRPr lang="tr-TR" sz="2800" dirty="0" smtClean="0">
              <a:latin typeface="Arial" pitchFamily="34" charset="0"/>
              <a:cs typeface="Arial" pitchFamily="34" charset="0"/>
            </a:endParaRPr>
          </a:p>
          <a:p>
            <a:pPr algn="just"/>
            <a:r>
              <a:rPr lang="tr-TR" sz="2800" dirty="0" smtClean="0">
                <a:latin typeface="Times New Roman" pitchFamily="18" charset="0"/>
                <a:cs typeface="Times New Roman" pitchFamily="18" charset="0"/>
              </a:rPr>
              <a:t>Bilgi </a:t>
            </a:r>
            <a:r>
              <a:rPr lang="tr-TR" sz="2800" dirty="0">
                <a:latin typeface="Times New Roman" pitchFamily="18" charset="0"/>
                <a:cs typeface="Times New Roman" pitchFamily="18" charset="0"/>
              </a:rPr>
              <a:t>İşlem Daire Başkanlığı, bilgi sistem ve teknolojileri alanına giren her konuda Üniversitemizin Akademik ve İdari birimlerinin gereksinim duyduğu her türlü bilgisayar teknolojileri alt yapısı, donanım, yazılım, proje hizmetlerinin ve bunların uygulama çalışmalarının etkin ve verimli bir şekilde yürütülmesini sağlamak, en yeni teknolojilerin aranması, bulunması, uygulamaya konulması amacıyla Rektörlük bünyesinde kurulmuştur. </a:t>
            </a:r>
          </a:p>
          <a:p>
            <a:pPr marL="0" indent="0" algn="just">
              <a:buNone/>
            </a:pPr>
            <a:endParaRPr lang="tr-TR" sz="2800" dirty="0">
              <a:latin typeface="Times New Roman" pitchFamily="18" charset="0"/>
              <a:cs typeface="Times New Roman" pitchFamily="18" charset="0"/>
            </a:endParaRPr>
          </a:p>
          <a:p>
            <a:pPr marL="0" indent="0" algn="just">
              <a:spcBef>
                <a:spcPts val="0"/>
              </a:spcBef>
              <a:buNone/>
            </a:pPr>
            <a:endParaRPr lang="en-US" sz="1600"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3</a:t>
            </a:fld>
            <a:endParaRPr lang="tr-TR"/>
          </a:p>
        </p:txBody>
      </p:sp>
    </p:spTree>
    <p:extLst>
      <p:ext uri="{BB962C8B-B14F-4D97-AF65-F5344CB8AC3E}">
        <p14:creationId xmlns:p14="http://schemas.microsoft.com/office/powerpoint/2010/main" val="9911436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412776"/>
            <a:ext cx="8229600" cy="4853136"/>
          </a:xfrm>
        </p:spPr>
        <p:txBody>
          <a:bodyPr>
            <a:normAutofit fontScale="55000" lnSpcReduction="20000"/>
          </a:bodyPr>
          <a:lstStyle/>
          <a:p>
            <a:pPr lvl="0"/>
            <a:endParaRPr lang="tr-TR" sz="5900" dirty="0" smtClean="0">
              <a:latin typeface="Arial" pitchFamily="34" charset="0"/>
              <a:cs typeface="Arial" pitchFamily="34" charset="0"/>
            </a:endParaRPr>
          </a:p>
          <a:p>
            <a:pPr lvl="0"/>
            <a:r>
              <a:rPr lang="tr-TR" sz="5900" dirty="0">
                <a:solidFill>
                  <a:schemeClr val="bg1"/>
                </a:solidFill>
                <a:latin typeface="Times New Roman" pitchFamily="18" charset="0"/>
                <a:cs typeface="Times New Roman" pitchFamily="18" charset="0"/>
              </a:rPr>
              <a:t>Yazışmalar ülke standartlarına uygun hale getirilmiş olup standartlara uymayan birimler uyarıldı. Karşılaşılan problemler çözüldü.</a:t>
            </a:r>
          </a:p>
          <a:p>
            <a:pPr lvl="0"/>
            <a:r>
              <a:rPr lang="tr-TR" sz="5900" dirty="0" err="1">
                <a:solidFill>
                  <a:schemeClr val="bg1"/>
                </a:solidFill>
                <a:latin typeface="Times New Roman" pitchFamily="18" charset="0"/>
                <a:cs typeface="Times New Roman" pitchFamily="18" charset="0"/>
              </a:rPr>
              <a:t>Ebys</a:t>
            </a:r>
            <a:r>
              <a:rPr lang="tr-TR" sz="5900" dirty="0">
                <a:solidFill>
                  <a:schemeClr val="bg1"/>
                </a:solidFill>
                <a:latin typeface="Times New Roman" pitchFamily="18" charset="0"/>
                <a:cs typeface="Times New Roman" pitchFamily="18" charset="0"/>
              </a:rPr>
              <a:t> ve </a:t>
            </a:r>
            <a:r>
              <a:rPr lang="tr-TR" sz="5900" dirty="0" err="1">
                <a:solidFill>
                  <a:schemeClr val="bg1"/>
                </a:solidFill>
                <a:latin typeface="Times New Roman" pitchFamily="18" charset="0"/>
                <a:cs typeface="Times New Roman" pitchFamily="18" charset="0"/>
              </a:rPr>
              <a:t>eduroam</a:t>
            </a:r>
            <a:r>
              <a:rPr lang="tr-TR" sz="5900" dirty="0">
                <a:solidFill>
                  <a:schemeClr val="bg1"/>
                </a:solidFill>
                <a:latin typeface="Times New Roman" pitchFamily="18" charset="0"/>
                <a:cs typeface="Times New Roman" pitchFamily="18" charset="0"/>
              </a:rPr>
              <a:t> kullanımıyla ilgili idari ve akademik personellere hizmet içi eğitim verildi.</a:t>
            </a:r>
          </a:p>
          <a:p>
            <a:pPr lvl="0"/>
            <a:r>
              <a:rPr lang="tr-TR" sz="5900" dirty="0" err="1">
                <a:solidFill>
                  <a:schemeClr val="bg1"/>
                </a:solidFill>
                <a:latin typeface="Times New Roman" pitchFamily="18" charset="0"/>
                <a:cs typeface="Times New Roman" pitchFamily="18" charset="0"/>
              </a:rPr>
              <a:t>Ebys</a:t>
            </a:r>
            <a:r>
              <a:rPr lang="tr-TR" sz="5900" dirty="0">
                <a:solidFill>
                  <a:schemeClr val="bg1"/>
                </a:solidFill>
                <a:latin typeface="Times New Roman" pitchFamily="18" charset="0"/>
                <a:cs typeface="Times New Roman" pitchFamily="18" charset="0"/>
              </a:rPr>
              <a:t> </a:t>
            </a:r>
            <a:r>
              <a:rPr lang="tr-TR" sz="5900" dirty="0" err="1">
                <a:solidFill>
                  <a:schemeClr val="bg1"/>
                </a:solidFill>
                <a:latin typeface="Times New Roman" pitchFamily="18" charset="0"/>
                <a:cs typeface="Times New Roman" pitchFamily="18" charset="0"/>
              </a:rPr>
              <a:t>nin</a:t>
            </a:r>
            <a:r>
              <a:rPr lang="tr-TR" sz="5900" dirty="0">
                <a:solidFill>
                  <a:schemeClr val="bg1"/>
                </a:solidFill>
                <a:latin typeface="Times New Roman" pitchFamily="18" charset="0"/>
                <a:cs typeface="Times New Roman" pitchFamily="18" charset="0"/>
              </a:rPr>
              <a:t> aktif  ve sorunsuz olarak </a:t>
            </a:r>
            <a:r>
              <a:rPr lang="tr-TR" sz="5900" dirty="0" err="1">
                <a:solidFill>
                  <a:schemeClr val="bg1"/>
                </a:solidFill>
                <a:latin typeface="Times New Roman" pitchFamily="18" charset="0"/>
                <a:cs typeface="Times New Roman" pitchFamily="18" charset="0"/>
              </a:rPr>
              <a:t>kullanılımın</a:t>
            </a:r>
            <a:r>
              <a:rPr lang="tr-TR" sz="5900" dirty="0">
                <a:solidFill>
                  <a:schemeClr val="bg1"/>
                </a:solidFill>
                <a:latin typeface="Times New Roman" pitchFamily="18" charset="0"/>
                <a:cs typeface="Times New Roman" pitchFamily="18" charset="0"/>
              </a:rPr>
              <a:t> devamı  için </a:t>
            </a:r>
            <a:r>
              <a:rPr lang="tr-TR" sz="5900" dirty="0" err="1">
                <a:solidFill>
                  <a:schemeClr val="bg1"/>
                </a:solidFill>
                <a:latin typeface="Times New Roman" pitchFamily="18" charset="0"/>
                <a:cs typeface="Times New Roman" pitchFamily="18" charset="0"/>
              </a:rPr>
              <a:t>Tübitak</a:t>
            </a:r>
            <a:r>
              <a:rPr lang="tr-TR" sz="5900" dirty="0">
                <a:solidFill>
                  <a:schemeClr val="bg1"/>
                </a:solidFill>
                <a:latin typeface="Times New Roman" pitchFamily="18" charset="0"/>
                <a:cs typeface="Times New Roman" pitchFamily="18" charset="0"/>
              </a:rPr>
              <a:t> tarafından yapılan güncellemeler takip edilerek sisteme </a:t>
            </a:r>
            <a:r>
              <a:rPr lang="tr-TR" sz="5900" dirty="0" err="1">
                <a:solidFill>
                  <a:schemeClr val="bg1"/>
                </a:solidFill>
                <a:latin typeface="Times New Roman" pitchFamily="18" charset="0"/>
                <a:cs typeface="Times New Roman" pitchFamily="18" charset="0"/>
              </a:rPr>
              <a:t>senkrone</a:t>
            </a:r>
            <a:r>
              <a:rPr lang="tr-TR" sz="5900" dirty="0">
                <a:solidFill>
                  <a:schemeClr val="bg1"/>
                </a:solidFill>
                <a:latin typeface="Times New Roman" pitchFamily="18" charset="0"/>
                <a:cs typeface="Times New Roman" pitchFamily="18" charset="0"/>
              </a:rPr>
              <a:t> edildi. </a:t>
            </a:r>
          </a:p>
          <a:p>
            <a:pPr lvl="0"/>
            <a:endParaRPr lang="tr-TR" sz="5900" dirty="0">
              <a:latin typeface="Arial" pitchFamily="34" charset="0"/>
              <a:cs typeface="Arial"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30</a:t>
            </a:fld>
            <a:endParaRPr lang="tr-TR"/>
          </a:p>
        </p:txBody>
      </p:sp>
    </p:spTree>
    <p:extLst>
      <p:ext uri="{BB962C8B-B14F-4D97-AF65-F5344CB8AC3E}">
        <p14:creationId xmlns:p14="http://schemas.microsoft.com/office/powerpoint/2010/main" val="198029129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pPr algn="ctr"/>
            <a:r>
              <a:rPr lang="tr-TR" dirty="0">
                <a:latin typeface="Calibri" pitchFamily="34" charset="0"/>
                <a:cs typeface="Calibri" pitchFamily="34" charset="0"/>
              </a:rPr>
              <a:t>ÇALIŞAN SUNUCULARIMIZ</a:t>
            </a:r>
            <a:endParaRPr lang="tr-TR" dirty="0"/>
          </a:p>
        </p:txBody>
      </p:sp>
      <p:sp>
        <p:nvSpPr>
          <p:cNvPr id="3" name="Slayt Numarası Yer Tutucusu 2"/>
          <p:cNvSpPr>
            <a:spLocks noGrp="1"/>
          </p:cNvSpPr>
          <p:nvPr>
            <p:ph type="sldNum" sz="quarter" idx="12"/>
          </p:nvPr>
        </p:nvSpPr>
        <p:spPr/>
        <p:txBody>
          <a:bodyPr/>
          <a:lstStyle/>
          <a:p>
            <a:fld id="{AC786528-2F04-457D-8FED-47AA3420C7EB}" type="slidenum">
              <a:rPr lang="tr-TR" smtClean="0"/>
              <a:pPr/>
              <a:t>31</a:t>
            </a:fld>
            <a:endParaRPr lang="tr-TR"/>
          </a:p>
        </p:txBody>
      </p:sp>
      <p:sp>
        <p:nvSpPr>
          <p:cNvPr id="4" name="Dikdörtgen 3"/>
          <p:cNvSpPr/>
          <p:nvPr/>
        </p:nvSpPr>
        <p:spPr>
          <a:xfrm>
            <a:off x="631365" y="1610796"/>
            <a:ext cx="5832648" cy="954107"/>
          </a:xfrm>
          <a:prstGeom prst="rect">
            <a:avLst/>
          </a:prstGeom>
        </p:spPr>
        <p:txBody>
          <a:bodyPr wrap="square">
            <a:spAutoFit/>
          </a:bodyPr>
          <a:lstStyle/>
          <a:p>
            <a:r>
              <a:rPr lang="tr-TR" sz="2800" dirty="0" smtClean="0"/>
              <a:t>WİNDOWS ALTYAPISI KULLANAN SUNUCU SAYIMIZ</a:t>
            </a:r>
            <a:endParaRPr lang="tr-TR" sz="2800" dirty="0"/>
          </a:p>
        </p:txBody>
      </p:sp>
      <p:sp>
        <p:nvSpPr>
          <p:cNvPr id="5" name="Dikdörtgen 4"/>
          <p:cNvSpPr/>
          <p:nvPr/>
        </p:nvSpPr>
        <p:spPr>
          <a:xfrm>
            <a:off x="7010044" y="1780074"/>
            <a:ext cx="582211" cy="523220"/>
          </a:xfrm>
          <a:prstGeom prst="rect">
            <a:avLst/>
          </a:prstGeom>
        </p:spPr>
        <p:txBody>
          <a:bodyPr wrap="none">
            <a:spAutoFit/>
          </a:bodyPr>
          <a:lstStyle/>
          <a:p>
            <a:r>
              <a:rPr lang="tr-TR" sz="2800" dirty="0" smtClean="0"/>
              <a:t>35</a:t>
            </a:r>
          </a:p>
        </p:txBody>
      </p:sp>
      <p:sp>
        <p:nvSpPr>
          <p:cNvPr id="7" name="Dikdörtgen 6"/>
          <p:cNvSpPr/>
          <p:nvPr/>
        </p:nvSpPr>
        <p:spPr>
          <a:xfrm>
            <a:off x="656089" y="4293096"/>
            <a:ext cx="5832648" cy="954107"/>
          </a:xfrm>
          <a:prstGeom prst="rect">
            <a:avLst/>
          </a:prstGeom>
        </p:spPr>
        <p:txBody>
          <a:bodyPr wrap="square">
            <a:spAutoFit/>
          </a:bodyPr>
          <a:lstStyle/>
          <a:p>
            <a:r>
              <a:rPr lang="tr-TR" sz="2800" dirty="0" smtClean="0"/>
              <a:t>LİNUX ALTYAPISI KULLANAN AKTİF SUNUCU SAYIMIZ</a:t>
            </a:r>
            <a:endParaRPr lang="tr-TR" sz="2800" dirty="0"/>
          </a:p>
        </p:txBody>
      </p:sp>
      <p:sp>
        <p:nvSpPr>
          <p:cNvPr id="8" name="Dikdörtgen 7"/>
          <p:cNvSpPr/>
          <p:nvPr/>
        </p:nvSpPr>
        <p:spPr>
          <a:xfrm>
            <a:off x="7208817" y="4508539"/>
            <a:ext cx="582211" cy="523220"/>
          </a:xfrm>
          <a:prstGeom prst="rect">
            <a:avLst/>
          </a:prstGeom>
        </p:spPr>
        <p:txBody>
          <a:bodyPr wrap="none">
            <a:spAutoFit/>
          </a:bodyPr>
          <a:lstStyle/>
          <a:p>
            <a:r>
              <a:rPr lang="tr-TR" sz="2800" dirty="0" smtClean="0"/>
              <a:t>10</a:t>
            </a:r>
          </a:p>
        </p:txBody>
      </p:sp>
    </p:spTree>
    <p:extLst>
      <p:ext uri="{BB962C8B-B14F-4D97-AF65-F5344CB8AC3E}">
        <p14:creationId xmlns:p14="http://schemas.microsoft.com/office/powerpoint/2010/main" val="122331294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lvl="0" indent="0" algn="just">
              <a:buNone/>
            </a:pPr>
            <a:endParaRPr lang="tr-TR" dirty="0">
              <a:latin typeface="Arial Narrow" pitchFamily="34" charset="0"/>
            </a:endParaRPr>
          </a:p>
          <a:p>
            <a:pPr algn="just"/>
            <a:r>
              <a:rPr lang="tr-TR" sz="2800" dirty="0" smtClean="0">
                <a:latin typeface="Times New Roman" pitchFamily="18" charset="0"/>
                <a:cs typeface="Times New Roman" pitchFamily="18" charset="0"/>
              </a:rPr>
              <a:t>Kampüslerimizde daha verimli ve hızlı Kablosuz internet hizmeti verilmesi planlanmaktadır</a:t>
            </a:r>
            <a:endParaRPr lang="tr-TR" sz="2800" dirty="0">
              <a:latin typeface="Times New Roman" pitchFamily="18" charset="0"/>
              <a:cs typeface="Times New Roman" pitchFamily="18" charset="0"/>
            </a:endParaRPr>
          </a:p>
          <a:p>
            <a:pPr algn="just"/>
            <a:r>
              <a:rPr lang="tr-TR" sz="2800" dirty="0">
                <a:latin typeface="Times New Roman" pitchFamily="18" charset="0"/>
                <a:cs typeface="Times New Roman" pitchFamily="18" charset="0"/>
              </a:rPr>
              <a:t>Telefon ses kayıt sistemi kurulması planlanmaktadır..</a:t>
            </a:r>
          </a:p>
          <a:p>
            <a:pPr algn="just"/>
            <a:r>
              <a:rPr lang="tr-TR" sz="2800" dirty="0">
                <a:latin typeface="Times New Roman" pitchFamily="18" charset="0"/>
                <a:cs typeface="Times New Roman" pitchFamily="18" charset="0"/>
              </a:rPr>
              <a:t>Süresi bitmek üzere olan ve yeni gelecek personellere e-imza temini yapılacak.</a:t>
            </a: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32</a:t>
            </a:fld>
            <a:endParaRPr lang="tr-TR"/>
          </a:p>
        </p:txBody>
      </p:sp>
    </p:spTree>
    <p:extLst>
      <p:ext uri="{BB962C8B-B14F-4D97-AF65-F5344CB8AC3E}">
        <p14:creationId xmlns:p14="http://schemas.microsoft.com/office/powerpoint/2010/main" val="92552050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lvl="0" indent="0" algn="just">
              <a:buNone/>
            </a:pPr>
            <a:endParaRPr lang="tr-TR" dirty="0">
              <a:latin typeface="Arial Narrow" pitchFamily="34" charset="0"/>
            </a:endParaRPr>
          </a:p>
          <a:p>
            <a:pPr marL="0" indent="0" algn="just">
              <a:buNone/>
            </a:pPr>
            <a:r>
              <a:rPr lang="tr-TR" sz="2800" dirty="0">
                <a:latin typeface="Times New Roman" pitchFamily="18" charset="0"/>
                <a:cs typeface="Times New Roman" pitchFamily="18" charset="0"/>
              </a:rPr>
              <a:t>Talep durumunda </a:t>
            </a:r>
            <a:r>
              <a:rPr lang="tr-TR" sz="2800" dirty="0" err="1">
                <a:latin typeface="Times New Roman" pitchFamily="18" charset="0"/>
                <a:cs typeface="Times New Roman" pitchFamily="18" charset="0"/>
              </a:rPr>
              <a:t>Ebys</a:t>
            </a:r>
            <a:r>
              <a:rPr lang="tr-TR" sz="2800" dirty="0">
                <a:latin typeface="Times New Roman" pitchFamily="18" charset="0"/>
                <a:cs typeface="Times New Roman" pitchFamily="18" charset="0"/>
              </a:rPr>
              <a:t> </a:t>
            </a:r>
            <a:r>
              <a:rPr lang="tr-TR" sz="2800" dirty="0" err="1" smtClean="0">
                <a:latin typeface="Times New Roman" pitchFamily="18" charset="0"/>
                <a:cs typeface="Times New Roman" pitchFamily="18" charset="0"/>
              </a:rPr>
              <a:t>hizmetiçi</a:t>
            </a:r>
            <a:r>
              <a:rPr lang="tr-TR" sz="2800" dirty="0">
                <a:latin typeface="Times New Roman" pitchFamily="18" charset="0"/>
                <a:cs typeface="Times New Roman" pitchFamily="18" charset="0"/>
              </a:rPr>
              <a:t> </a:t>
            </a:r>
            <a:r>
              <a:rPr lang="tr-TR" sz="2800" dirty="0" smtClean="0">
                <a:latin typeface="Times New Roman" pitchFamily="18" charset="0"/>
                <a:cs typeface="Times New Roman" pitchFamily="18" charset="0"/>
              </a:rPr>
              <a:t>eğitim </a:t>
            </a:r>
            <a:r>
              <a:rPr lang="tr-TR" sz="2800" dirty="0">
                <a:latin typeface="Times New Roman" pitchFamily="18" charset="0"/>
                <a:cs typeface="Times New Roman" pitchFamily="18" charset="0"/>
              </a:rPr>
              <a:t>gerçekleştirilecek.</a:t>
            </a:r>
          </a:p>
          <a:p>
            <a:pPr marL="0" indent="0" algn="just">
              <a:buNone/>
            </a:pPr>
            <a:r>
              <a:rPr lang="tr-TR" sz="2800" dirty="0">
                <a:latin typeface="Times New Roman" pitchFamily="18" charset="0"/>
                <a:cs typeface="Times New Roman" pitchFamily="18" charset="0"/>
              </a:rPr>
              <a:t>Yazışma standartları takip edilerek sistemimize entegre edilecek.</a:t>
            </a:r>
          </a:p>
          <a:p>
            <a:pPr marL="0" indent="0" algn="just">
              <a:buNone/>
            </a:pPr>
            <a:r>
              <a:rPr lang="tr-TR" sz="2800" dirty="0">
                <a:latin typeface="Times New Roman" pitchFamily="18" charset="0"/>
                <a:cs typeface="Times New Roman" pitchFamily="18" charset="0"/>
              </a:rPr>
              <a:t>Server güvenliği açısından server taşıması daha güvenilir işletim sistemine taşınacak.</a:t>
            </a: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33</a:t>
            </a:fld>
            <a:endParaRPr lang="tr-TR"/>
          </a:p>
        </p:txBody>
      </p:sp>
    </p:spTree>
    <p:extLst>
      <p:ext uri="{BB962C8B-B14F-4D97-AF65-F5344CB8AC3E}">
        <p14:creationId xmlns:p14="http://schemas.microsoft.com/office/powerpoint/2010/main" val="307976648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lnSpcReduction="10000"/>
          </a:bodyPr>
          <a:lstStyle/>
          <a:p>
            <a:pPr lvl="0" algn="just">
              <a:buClr>
                <a:srgbClr val="759AA5">
                  <a:lumMod val="60000"/>
                  <a:lumOff val="40000"/>
                </a:srgbClr>
              </a:buClr>
            </a:pPr>
            <a:r>
              <a:rPr lang="tr-TR" sz="2800" dirty="0">
                <a:solidFill>
                  <a:prstClr val="black"/>
                </a:solidFill>
                <a:latin typeface="Times New Roman" pitchFamily="18" charset="0"/>
                <a:cs typeface="Times New Roman" pitchFamily="18" charset="0"/>
              </a:rPr>
              <a:t>Kurumumuza yeni gelen personellere EBYS üzerinden tanımlama yapıldı. Kullanıcı adları ve şifleri elden teslim edildi. EBYS kullanım alanları avantajları ve kullanım zorunluluğu anlatıldı.</a:t>
            </a:r>
          </a:p>
          <a:p>
            <a:pPr lvl="0" algn="just">
              <a:buClr>
                <a:srgbClr val="759AA5">
                  <a:lumMod val="60000"/>
                  <a:lumOff val="40000"/>
                </a:srgbClr>
              </a:buClr>
            </a:pPr>
            <a:r>
              <a:rPr lang="tr-TR" sz="2800" dirty="0" err="1">
                <a:solidFill>
                  <a:prstClr val="black"/>
                </a:solidFill>
                <a:latin typeface="Times New Roman" pitchFamily="18" charset="0"/>
                <a:cs typeface="Times New Roman" pitchFamily="18" charset="0"/>
              </a:rPr>
              <a:t>E_imzası</a:t>
            </a:r>
            <a:r>
              <a:rPr lang="tr-TR" sz="2800" dirty="0">
                <a:solidFill>
                  <a:prstClr val="black"/>
                </a:solidFill>
                <a:latin typeface="Times New Roman" pitchFamily="18" charset="0"/>
                <a:cs typeface="Times New Roman" pitchFamily="18" charset="0"/>
              </a:rPr>
              <a:t> olmayan 55 personele </a:t>
            </a:r>
            <a:r>
              <a:rPr lang="tr-TR" sz="2800" dirty="0" err="1">
                <a:solidFill>
                  <a:prstClr val="black"/>
                </a:solidFill>
                <a:latin typeface="Times New Roman" pitchFamily="18" charset="0"/>
                <a:cs typeface="Times New Roman" pitchFamily="18" charset="0"/>
              </a:rPr>
              <a:t>E_imza</a:t>
            </a:r>
            <a:r>
              <a:rPr lang="tr-TR" sz="2800" dirty="0">
                <a:solidFill>
                  <a:prstClr val="black"/>
                </a:solidFill>
                <a:latin typeface="Times New Roman" pitchFamily="18" charset="0"/>
                <a:cs typeface="Times New Roman" pitchFamily="18" charset="0"/>
              </a:rPr>
              <a:t> ve </a:t>
            </a:r>
            <a:r>
              <a:rPr lang="tr-TR" sz="2800" dirty="0" err="1">
                <a:solidFill>
                  <a:prstClr val="black"/>
                </a:solidFill>
                <a:latin typeface="Times New Roman" pitchFamily="18" charset="0"/>
                <a:cs typeface="Times New Roman" pitchFamily="18" charset="0"/>
              </a:rPr>
              <a:t>Nes</a:t>
            </a:r>
            <a:r>
              <a:rPr lang="tr-TR" sz="2800" dirty="0">
                <a:solidFill>
                  <a:prstClr val="black"/>
                </a:solidFill>
                <a:latin typeface="Times New Roman" pitchFamily="18" charset="0"/>
                <a:cs typeface="Times New Roman" pitchFamily="18" charset="0"/>
              </a:rPr>
              <a:t> alımı yapıldı</a:t>
            </a:r>
          </a:p>
          <a:p>
            <a:pPr lvl="0" algn="just">
              <a:buClr>
                <a:srgbClr val="759AA5">
                  <a:lumMod val="60000"/>
                  <a:lumOff val="40000"/>
                </a:srgbClr>
              </a:buClr>
            </a:pPr>
            <a:r>
              <a:rPr lang="tr-TR" sz="2800" dirty="0" err="1">
                <a:solidFill>
                  <a:prstClr val="black"/>
                </a:solidFill>
                <a:latin typeface="Times New Roman" pitchFamily="18" charset="0"/>
                <a:cs typeface="Times New Roman" pitchFamily="18" charset="0"/>
              </a:rPr>
              <a:t>E_imza</a:t>
            </a:r>
            <a:r>
              <a:rPr lang="tr-TR" sz="2800" dirty="0">
                <a:solidFill>
                  <a:prstClr val="black"/>
                </a:solidFill>
                <a:latin typeface="Times New Roman" pitchFamily="18" charset="0"/>
                <a:cs typeface="Times New Roman" pitchFamily="18" charset="0"/>
              </a:rPr>
              <a:t> süresi biten 66 personelin sertifika yenileme işlemleri yapıldı.</a:t>
            </a:r>
          </a:p>
          <a:p>
            <a:pPr lvl="0" algn="just">
              <a:buClr>
                <a:srgbClr val="759AA5">
                  <a:lumMod val="60000"/>
                  <a:lumOff val="40000"/>
                </a:srgbClr>
              </a:buClr>
            </a:pPr>
            <a:r>
              <a:rPr lang="tr-TR" sz="2800" dirty="0">
                <a:solidFill>
                  <a:prstClr val="black"/>
                </a:solidFill>
                <a:latin typeface="Times New Roman" pitchFamily="18" charset="0"/>
                <a:cs typeface="Times New Roman" pitchFamily="18" charset="0"/>
              </a:rPr>
              <a:t> </a:t>
            </a:r>
            <a:r>
              <a:rPr lang="tr-TR" sz="2800" dirty="0" err="1">
                <a:solidFill>
                  <a:prstClr val="black"/>
                </a:solidFill>
                <a:latin typeface="Times New Roman" pitchFamily="18" charset="0"/>
                <a:cs typeface="Times New Roman" pitchFamily="18" charset="0"/>
              </a:rPr>
              <a:t>Ebys</a:t>
            </a:r>
            <a:r>
              <a:rPr lang="tr-TR" sz="2800" dirty="0">
                <a:solidFill>
                  <a:prstClr val="black"/>
                </a:solidFill>
                <a:latin typeface="Times New Roman" pitchFamily="18" charset="0"/>
                <a:cs typeface="Times New Roman" pitchFamily="18" charset="0"/>
              </a:rPr>
              <a:t> veya </a:t>
            </a:r>
            <a:r>
              <a:rPr lang="tr-TR" sz="2800" dirty="0" err="1">
                <a:solidFill>
                  <a:prstClr val="black"/>
                </a:solidFill>
                <a:latin typeface="Times New Roman" pitchFamily="18" charset="0"/>
                <a:cs typeface="Times New Roman" pitchFamily="18" charset="0"/>
              </a:rPr>
              <a:t>E_imza</a:t>
            </a:r>
            <a:r>
              <a:rPr lang="tr-TR" sz="2800" dirty="0">
                <a:solidFill>
                  <a:prstClr val="black"/>
                </a:solidFill>
                <a:latin typeface="Times New Roman" pitchFamily="18" charset="0"/>
                <a:cs typeface="Times New Roman" pitchFamily="18" charset="0"/>
              </a:rPr>
              <a:t> kart şifresini unutan  ya da şifresini </a:t>
            </a:r>
            <a:r>
              <a:rPr lang="tr-TR" sz="2800" dirty="0" err="1">
                <a:solidFill>
                  <a:prstClr val="black"/>
                </a:solidFill>
                <a:latin typeface="Times New Roman" pitchFamily="18" charset="0"/>
                <a:cs typeface="Times New Roman" pitchFamily="18" charset="0"/>
              </a:rPr>
              <a:t>kitleyen</a:t>
            </a:r>
            <a:r>
              <a:rPr lang="tr-TR" sz="2800" dirty="0">
                <a:solidFill>
                  <a:prstClr val="black"/>
                </a:solidFill>
                <a:latin typeface="Times New Roman" pitchFamily="18" charset="0"/>
                <a:cs typeface="Times New Roman" pitchFamily="18" charset="0"/>
              </a:rPr>
              <a:t> kullanıcıların </a:t>
            </a:r>
            <a:r>
              <a:rPr lang="tr-TR" sz="2800" dirty="0" err="1">
                <a:solidFill>
                  <a:prstClr val="black"/>
                </a:solidFill>
                <a:latin typeface="Times New Roman" pitchFamily="18" charset="0"/>
                <a:cs typeface="Times New Roman" pitchFamily="18" charset="0"/>
              </a:rPr>
              <a:t>pin</a:t>
            </a:r>
            <a:r>
              <a:rPr lang="tr-TR" sz="2800" dirty="0">
                <a:solidFill>
                  <a:prstClr val="black"/>
                </a:solidFill>
                <a:latin typeface="Times New Roman" pitchFamily="18" charset="0"/>
                <a:cs typeface="Times New Roman" pitchFamily="18" charset="0"/>
              </a:rPr>
              <a:t> açma , karta ve sisteme tekrar erişim şartları sağlandı. </a:t>
            </a: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34</a:t>
            </a:fld>
            <a:endParaRPr lang="tr-TR"/>
          </a:p>
        </p:txBody>
      </p:sp>
    </p:spTree>
    <p:extLst>
      <p:ext uri="{BB962C8B-B14F-4D97-AF65-F5344CB8AC3E}">
        <p14:creationId xmlns:p14="http://schemas.microsoft.com/office/powerpoint/2010/main" val="331136353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lvl="0" indent="0">
              <a:buClr>
                <a:srgbClr val="759AA5">
                  <a:lumMod val="60000"/>
                  <a:lumOff val="40000"/>
                </a:srgbClr>
              </a:buClr>
              <a:buNone/>
            </a:pPr>
            <a:r>
              <a:rPr lang="tr-TR" sz="2800" dirty="0">
                <a:solidFill>
                  <a:prstClr val="black"/>
                </a:solidFill>
                <a:latin typeface="Times New Roman" pitchFamily="18" charset="0"/>
                <a:cs typeface="Times New Roman" pitchFamily="18" charset="0"/>
              </a:rPr>
              <a:t>Yardım dosyası hazırlanarak internet sitemize konuldu. EBYS kullanıcıları yardım dosyalarına bakarak karşılaştığı problemlere yönelik çözüm bulmaları amaçlandı.</a:t>
            </a:r>
          </a:p>
          <a:p>
            <a:pPr marL="0" lvl="0" indent="0">
              <a:buClr>
                <a:srgbClr val="759AA5">
                  <a:lumMod val="60000"/>
                  <a:lumOff val="40000"/>
                </a:srgbClr>
              </a:buClr>
              <a:buNone/>
            </a:pPr>
            <a:endParaRPr lang="tr-TR" sz="2800" dirty="0">
              <a:solidFill>
                <a:prstClr val="black"/>
              </a:solidFill>
              <a:latin typeface="Times New Roman" pitchFamily="18" charset="0"/>
              <a:cs typeface="Times New Roman" pitchFamily="18" charset="0"/>
            </a:endParaRPr>
          </a:p>
          <a:p>
            <a:pPr marL="0" lvl="0" indent="0">
              <a:buClr>
                <a:srgbClr val="759AA5">
                  <a:lumMod val="60000"/>
                  <a:lumOff val="40000"/>
                </a:srgbClr>
              </a:buClr>
              <a:buNone/>
            </a:pPr>
            <a:r>
              <a:rPr lang="tr-TR" sz="2800" dirty="0" err="1">
                <a:solidFill>
                  <a:prstClr val="black"/>
                </a:solidFill>
                <a:latin typeface="Times New Roman" pitchFamily="18" charset="0"/>
                <a:cs typeface="Times New Roman" pitchFamily="18" charset="0"/>
              </a:rPr>
              <a:t>E_imza</a:t>
            </a:r>
            <a:r>
              <a:rPr lang="tr-TR" sz="2800" dirty="0">
                <a:solidFill>
                  <a:prstClr val="black"/>
                </a:solidFill>
                <a:latin typeface="Times New Roman" pitchFamily="18" charset="0"/>
                <a:cs typeface="Times New Roman" pitchFamily="18" charset="0"/>
              </a:rPr>
              <a:t> kullanım süreleri bitmek kullanıcıların durumları takip edilerek gerekli uyarılar yapıldı. Başvurular takip edildi ve kullanıcıların ne yapması gerektiği anlatıldı. Göreve yeni başlayan ve görev yeri değişen personellerin sisteme tanıtımı yapıldı. </a:t>
            </a: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35</a:t>
            </a:fld>
            <a:endParaRPr lang="tr-TR"/>
          </a:p>
        </p:txBody>
      </p:sp>
    </p:spTree>
    <p:extLst>
      <p:ext uri="{BB962C8B-B14F-4D97-AF65-F5344CB8AC3E}">
        <p14:creationId xmlns:p14="http://schemas.microsoft.com/office/powerpoint/2010/main" val="366365901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lvl="0" indent="0">
              <a:buClr>
                <a:srgbClr val="759AA5">
                  <a:lumMod val="60000"/>
                  <a:lumOff val="40000"/>
                </a:srgbClr>
              </a:buClr>
              <a:buNone/>
            </a:pPr>
            <a:r>
              <a:rPr lang="tr-TR" sz="2800" dirty="0">
                <a:solidFill>
                  <a:prstClr val="black"/>
                </a:solidFill>
                <a:latin typeface="Times New Roman" pitchFamily="18" charset="0"/>
                <a:cs typeface="Times New Roman" pitchFamily="18" charset="0"/>
              </a:rPr>
              <a:t>Yeni açılan birimler sisteme entegre edildi ve yazışma kodları birim birim ayrılarak gerekli sayaçlar tanımlandı. </a:t>
            </a:r>
          </a:p>
          <a:p>
            <a:pPr marL="0" lvl="0" indent="0">
              <a:buClr>
                <a:srgbClr val="759AA5">
                  <a:lumMod val="60000"/>
                  <a:lumOff val="40000"/>
                </a:srgbClr>
              </a:buClr>
              <a:buNone/>
            </a:pPr>
            <a:r>
              <a:rPr lang="tr-TR" sz="2800" dirty="0" err="1">
                <a:solidFill>
                  <a:prstClr val="black"/>
                </a:solidFill>
                <a:latin typeface="Times New Roman" pitchFamily="18" charset="0"/>
                <a:cs typeface="Times New Roman" pitchFamily="18" charset="0"/>
              </a:rPr>
              <a:t>Eyp</a:t>
            </a:r>
            <a:r>
              <a:rPr lang="tr-TR" sz="2800" dirty="0">
                <a:solidFill>
                  <a:prstClr val="black"/>
                </a:solidFill>
                <a:latin typeface="Times New Roman" pitchFamily="18" charset="0"/>
                <a:cs typeface="Times New Roman" pitchFamily="18" charset="0"/>
              </a:rPr>
              <a:t> 2.0 kapsamında EBYS şablonları mevzuata uygun olarak tasarlandı.</a:t>
            </a:r>
          </a:p>
          <a:p>
            <a:pPr marL="0" lvl="0" indent="0">
              <a:buClr>
                <a:srgbClr val="759AA5">
                  <a:lumMod val="60000"/>
                  <a:lumOff val="40000"/>
                </a:srgbClr>
              </a:buClr>
              <a:buNone/>
            </a:pPr>
            <a:r>
              <a:rPr lang="tr-TR" sz="2800" dirty="0">
                <a:solidFill>
                  <a:prstClr val="black"/>
                </a:solidFill>
                <a:latin typeface="Times New Roman" pitchFamily="18" charset="0"/>
                <a:cs typeface="Times New Roman" pitchFamily="18" charset="0"/>
              </a:rPr>
              <a:t>Cumhurbaşkanı Yönetmeliğine uygun olarak EBYS şablonlarında değişiklikler yapıldı.</a:t>
            </a: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36</a:t>
            </a:fld>
            <a:endParaRPr lang="tr-TR"/>
          </a:p>
        </p:txBody>
      </p:sp>
    </p:spTree>
    <p:extLst>
      <p:ext uri="{BB962C8B-B14F-4D97-AF65-F5344CB8AC3E}">
        <p14:creationId xmlns:p14="http://schemas.microsoft.com/office/powerpoint/2010/main" val="16164171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lvl="0" algn="just">
              <a:buClr>
                <a:srgbClr val="759AA5">
                  <a:lumMod val="60000"/>
                  <a:lumOff val="40000"/>
                </a:srgbClr>
              </a:buClr>
            </a:pPr>
            <a:r>
              <a:rPr lang="tr-TR" sz="2800" dirty="0">
                <a:solidFill>
                  <a:prstClr val="black"/>
                </a:solidFill>
                <a:latin typeface="Times New Roman" pitchFamily="18" charset="0"/>
                <a:cs typeface="Times New Roman" pitchFamily="18" charset="0"/>
              </a:rPr>
              <a:t>Kayıtlı Elektronik Posta adresimize gelen ve ya KEP ile kep adresleri olan kurumlara posta iletisi gönderim ilkeleri ilgili personellere anlatıldı.</a:t>
            </a:r>
          </a:p>
          <a:p>
            <a:pPr lvl="0" algn="just">
              <a:buClr>
                <a:srgbClr val="759AA5">
                  <a:lumMod val="60000"/>
                  <a:lumOff val="40000"/>
                </a:srgbClr>
              </a:buClr>
            </a:pPr>
            <a:r>
              <a:rPr lang="tr-TR" sz="2800" dirty="0">
                <a:solidFill>
                  <a:prstClr val="black"/>
                </a:solidFill>
                <a:latin typeface="Times New Roman" pitchFamily="18" charset="0"/>
                <a:cs typeface="Times New Roman" pitchFamily="18" charset="0"/>
              </a:rPr>
              <a:t>KEP kurum sorumlusuyla düzenli olarak görüşülerek KEP kullanım koşulları incelendi.</a:t>
            </a:r>
          </a:p>
          <a:p>
            <a:pPr lvl="0" algn="just">
              <a:buClr>
                <a:srgbClr val="759AA5">
                  <a:lumMod val="60000"/>
                  <a:lumOff val="40000"/>
                </a:srgbClr>
              </a:buClr>
            </a:pPr>
            <a:endParaRPr lang="tr-TR" sz="2800" dirty="0">
              <a:solidFill>
                <a:prstClr val="black"/>
              </a:solidFill>
              <a:latin typeface="Times New Roman" pitchFamily="18" charset="0"/>
              <a:cs typeface="Times New Roman" pitchFamily="18" charset="0"/>
            </a:endParaRPr>
          </a:p>
          <a:p>
            <a:pPr lvl="0">
              <a:buClr>
                <a:srgbClr val="759AA5">
                  <a:lumMod val="60000"/>
                  <a:lumOff val="40000"/>
                </a:srgbClr>
              </a:buClr>
            </a:pPr>
            <a:r>
              <a:rPr lang="tr-TR" sz="2800" dirty="0">
                <a:solidFill>
                  <a:prstClr val="black"/>
                </a:solidFill>
                <a:latin typeface="Times New Roman" pitchFamily="18" charset="0"/>
                <a:cs typeface="Times New Roman" pitchFamily="18" charset="0"/>
              </a:rPr>
              <a:t>KEP kullanım esnasında karşılaşılan problemler ilgili kurumlar ya da kişiler ile etkileşim içerisine girilerek çözüldü.</a:t>
            </a: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37</a:t>
            </a:fld>
            <a:endParaRPr lang="tr-TR"/>
          </a:p>
        </p:txBody>
      </p:sp>
    </p:spTree>
    <p:extLst>
      <p:ext uri="{BB962C8B-B14F-4D97-AF65-F5344CB8AC3E}">
        <p14:creationId xmlns:p14="http://schemas.microsoft.com/office/powerpoint/2010/main" val="287085595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lvl="0" algn="just">
              <a:buClr>
                <a:srgbClr val="759AA5">
                  <a:lumMod val="60000"/>
                  <a:lumOff val="40000"/>
                </a:srgbClr>
              </a:buClr>
            </a:pPr>
            <a:r>
              <a:rPr lang="tr-TR" sz="2800" dirty="0">
                <a:solidFill>
                  <a:prstClr val="black"/>
                </a:solidFill>
                <a:latin typeface="Times New Roman" pitchFamily="18" charset="0"/>
                <a:cs typeface="Times New Roman" pitchFamily="18" charset="0"/>
              </a:rPr>
              <a:t>e-Yazışma Projesi ile kamu kurum ve kuruluşları arasındaki resmi yazışmaların güvenli bir şekilde elektronik ortamda yapılmasını sağlayacak ortak kurallar seti geliştirilmiştir.</a:t>
            </a:r>
          </a:p>
          <a:p>
            <a:pPr lvl="0" algn="just">
              <a:buClr>
                <a:srgbClr val="759AA5">
                  <a:lumMod val="60000"/>
                  <a:lumOff val="40000"/>
                </a:srgbClr>
              </a:buClr>
            </a:pPr>
            <a:r>
              <a:rPr lang="tr-TR" sz="2800" dirty="0">
                <a:solidFill>
                  <a:prstClr val="black"/>
                </a:solidFill>
                <a:latin typeface="Times New Roman" pitchFamily="18" charset="0"/>
                <a:cs typeface="Times New Roman" pitchFamily="18" charset="0"/>
              </a:rPr>
              <a:t>EYP 2.0 formatına geçiş esnasında diğer kurumlarla iletişime geçilerek sistem aksaklıkları , eksiklikleri incelendi ve firmaya bildirim yapıldı</a:t>
            </a: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38</a:t>
            </a:fld>
            <a:endParaRPr lang="tr-TR"/>
          </a:p>
        </p:txBody>
      </p:sp>
    </p:spTree>
    <p:extLst>
      <p:ext uri="{BB962C8B-B14F-4D97-AF65-F5344CB8AC3E}">
        <p14:creationId xmlns:p14="http://schemas.microsoft.com/office/powerpoint/2010/main" val="16189856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fontScale="92500"/>
          </a:bodyPr>
          <a:lstStyle/>
          <a:p>
            <a:pPr lvl="0">
              <a:buClr>
                <a:srgbClr val="759AA5">
                  <a:lumMod val="60000"/>
                  <a:lumOff val="40000"/>
                </a:srgbClr>
              </a:buClr>
            </a:pPr>
            <a:r>
              <a:rPr lang="tr-TR" sz="2800" dirty="0" smtClean="0">
                <a:solidFill>
                  <a:prstClr val="black"/>
                </a:solidFill>
                <a:latin typeface="Times New Roman" pitchFamily="18" charset="0"/>
                <a:cs typeface="Times New Roman" pitchFamily="18" charset="0"/>
              </a:rPr>
              <a:t>EBYS firmamız </a:t>
            </a:r>
            <a:r>
              <a:rPr lang="tr-TR" sz="2800" dirty="0">
                <a:solidFill>
                  <a:prstClr val="black"/>
                </a:solidFill>
                <a:latin typeface="Times New Roman" pitchFamily="18" charset="0"/>
                <a:cs typeface="Times New Roman" pitchFamily="18" charset="0"/>
              </a:rPr>
              <a:t>ile </a:t>
            </a:r>
            <a:r>
              <a:rPr lang="tr-TR" sz="2800" dirty="0" err="1">
                <a:solidFill>
                  <a:prstClr val="black"/>
                </a:solidFill>
                <a:latin typeface="Times New Roman" pitchFamily="18" charset="0"/>
                <a:cs typeface="Times New Roman" pitchFamily="18" charset="0"/>
              </a:rPr>
              <a:t>Ptt</a:t>
            </a:r>
            <a:r>
              <a:rPr lang="tr-TR" sz="2800" dirty="0">
                <a:solidFill>
                  <a:prstClr val="black"/>
                </a:solidFill>
                <a:latin typeface="Times New Roman" pitchFamily="18" charset="0"/>
                <a:cs typeface="Times New Roman" pitchFamily="18" charset="0"/>
              </a:rPr>
              <a:t> Kep hizmetinin senkronize şekilde çalışması için gerek </a:t>
            </a:r>
            <a:r>
              <a:rPr lang="tr-TR" sz="2800" dirty="0" err="1">
                <a:solidFill>
                  <a:prstClr val="black"/>
                </a:solidFill>
                <a:latin typeface="Times New Roman" pitchFamily="18" charset="0"/>
                <a:cs typeface="Times New Roman" pitchFamily="18" charset="0"/>
              </a:rPr>
              <a:t>Ptt</a:t>
            </a:r>
            <a:r>
              <a:rPr lang="tr-TR" sz="2800" dirty="0">
                <a:solidFill>
                  <a:prstClr val="black"/>
                </a:solidFill>
                <a:latin typeface="Times New Roman" pitchFamily="18" charset="0"/>
                <a:cs typeface="Times New Roman" pitchFamily="18" charset="0"/>
              </a:rPr>
              <a:t> ile gerek </a:t>
            </a:r>
            <a:r>
              <a:rPr lang="tr-TR" sz="2800" dirty="0" err="1">
                <a:solidFill>
                  <a:prstClr val="black"/>
                </a:solidFill>
                <a:latin typeface="Times New Roman" pitchFamily="18" charset="0"/>
                <a:cs typeface="Times New Roman" pitchFamily="18" charset="0"/>
              </a:rPr>
              <a:t>ebys</a:t>
            </a:r>
            <a:r>
              <a:rPr lang="tr-TR" sz="2800" dirty="0">
                <a:solidFill>
                  <a:prstClr val="black"/>
                </a:solidFill>
                <a:latin typeface="Times New Roman" pitchFamily="18" charset="0"/>
                <a:cs typeface="Times New Roman" pitchFamily="18" charset="0"/>
              </a:rPr>
              <a:t> yazılımcı firma ile iletişim içinde bulunuldu ve sağlıklı şekilde </a:t>
            </a:r>
            <a:r>
              <a:rPr lang="tr-TR" sz="2800" dirty="0" err="1">
                <a:solidFill>
                  <a:prstClr val="black"/>
                </a:solidFill>
                <a:latin typeface="Times New Roman" pitchFamily="18" charset="0"/>
                <a:cs typeface="Times New Roman" pitchFamily="18" charset="0"/>
              </a:rPr>
              <a:t>e_yazışma</a:t>
            </a:r>
            <a:r>
              <a:rPr lang="tr-TR" sz="2800" dirty="0">
                <a:solidFill>
                  <a:prstClr val="black"/>
                </a:solidFill>
                <a:latin typeface="Times New Roman" pitchFamily="18" charset="0"/>
                <a:cs typeface="Times New Roman" pitchFamily="18" charset="0"/>
              </a:rPr>
              <a:t> projesi kapsamında öngörülen olgular yapıldı.</a:t>
            </a:r>
          </a:p>
          <a:p>
            <a:pPr lvl="0">
              <a:buClr>
                <a:srgbClr val="759AA5">
                  <a:lumMod val="60000"/>
                  <a:lumOff val="40000"/>
                </a:srgbClr>
              </a:buClr>
            </a:pPr>
            <a:r>
              <a:rPr lang="tr-TR" sz="2800" dirty="0">
                <a:solidFill>
                  <a:prstClr val="black"/>
                </a:solidFill>
                <a:latin typeface="Times New Roman" pitchFamily="18" charset="0"/>
                <a:cs typeface="Times New Roman" pitchFamily="18" charset="0"/>
              </a:rPr>
              <a:t>Gün içerisinde </a:t>
            </a:r>
            <a:r>
              <a:rPr lang="tr-TR" sz="2800" dirty="0" err="1">
                <a:solidFill>
                  <a:prstClr val="black"/>
                </a:solidFill>
                <a:latin typeface="Times New Roman" pitchFamily="18" charset="0"/>
                <a:cs typeface="Times New Roman" pitchFamily="18" charset="0"/>
              </a:rPr>
              <a:t>ebys</a:t>
            </a:r>
            <a:r>
              <a:rPr lang="tr-TR" sz="2800" dirty="0">
                <a:solidFill>
                  <a:prstClr val="black"/>
                </a:solidFill>
                <a:latin typeface="Times New Roman" pitchFamily="18" charset="0"/>
                <a:cs typeface="Times New Roman" pitchFamily="18" charset="0"/>
              </a:rPr>
              <a:t>, KEP, </a:t>
            </a:r>
            <a:r>
              <a:rPr lang="tr-TR" sz="2800" dirty="0" err="1">
                <a:solidFill>
                  <a:prstClr val="black"/>
                </a:solidFill>
                <a:latin typeface="Times New Roman" pitchFamily="18" charset="0"/>
                <a:cs typeface="Times New Roman" pitchFamily="18" charset="0"/>
              </a:rPr>
              <a:t>E_imza</a:t>
            </a:r>
            <a:r>
              <a:rPr lang="tr-TR" sz="2800" dirty="0">
                <a:solidFill>
                  <a:prstClr val="black"/>
                </a:solidFill>
                <a:latin typeface="Times New Roman" pitchFamily="18" charset="0"/>
                <a:cs typeface="Times New Roman" pitchFamily="18" charset="0"/>
              </a:rPr>
              <a:t> ile karşılaşılan tüm problemlere çözüm bulunmaya çalışıldı.</a:t>
            </a:r>
          </a:p>
          <a:p>
            <a:pPr lvl="0">
              <a:buClr>
                <a:srgbClr val="759AA5">
                  <a:lumMod val="60000"/>
                  <a:lumOff val="40000"/>
                </a:srgbClr>
              </a:buClr>
            </a:pPr>
            <a:r>
              <a:rPr lang="tr-TR" sz="2800" dirty="0" err="1">
                <a:solidFill>
                  <a:prstClr val="black"/>
                </a:solidFill>
                <a:latin typeface="Times New Roman" pitchFamily="18" charset="0"/>
                <a:cs typeface="Times New Roman" pitchFamily="18" charset="0"/>
              </a:rPr>
              <a:t>Tübitak</a:t>
            </a:r>
            <a:r>
              <a:rPr lang="tr-TR" sz="2800" dirty="0">
                <a:solidFill>
                  <a:prstClr val="black"/>
                </a:solidFill>
                <a:latin typeface="Times New Roman" pitchFamily="18" charset="0"/>
                <a:cs typeface="Times New Roman" pitchFamily="18" charset="0"/>
              </a:rPr>
              <a:t>, </a:t>
            </a:r>
            <a:r>
              <a:rPr lang="tr-TR" sz="2800" dirty="0" err="1">
                <a:solidFill>
                  <a:prstClr val="black"/>
                </a:solidFill>
                <a:latin typeface="Times New Roman" pitchFamily="18" charset="0"/>
                <a:cs typeface="Times New Roman" pitchFamily="18" charset="0"/>
              </a:rPr>
              <a:t>Ptt</a:t>
            </a:r>
            <a:r>
              <a:rPr lang="tr-TR" sz="2800" dirty="0">
                <a:solidFill>
                  <a:prstClr val="black"/>
                </a:solidFill>
                <a:latin typeface="Times New Roman" pitchFamily="18" charset="0"/>
                <a:cs typeface="Times New Roman" pitchFamily="18" charset="0"/>
              </a:rPr>
              <a:t> , İstemci EBYS firması ve kurumumuz arasında iş ve işlemler senkronize şekilde yürütülerek kullanılan sistemin verimliliğinin , hızının ve güvenilirliğinin üst seviyede olması için gerekli çalışmalar yapıldı.</a:t>
            </a: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39</a:t>
            </a:fld>
            <a:endParaRPr lang="tr-TR"/>
          </a:p>
        </p:txBody>
      </p:sp>
    </p:spTree>
    <p:extLst>
      <p:ext uri="{BB962C8B-B14F-4D97-AF65-F5344CB8AC3E}">
        <p14:creationId xmlns:p14="http://schemas.microsoft.com/office/powerpoint/2010/main" val="142859911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08720"/>
            <a:ext cx="8291264" cy="5217443"/>
          </a:xfrm>
        </p:spPr>
        <p:txBody>
          <a:bodyPr/>
          <a:lstStyle/>
          <a:p>
            <a:pPr marL="0" indent="0" algn="ctr">
              <a:buNone/>
            </a:pPr>
            <a:r>
              <a:rPr lang="tr-TR" b="1" dirty="0">
                <a:latin typeface="Times New Roman" pitchFamily="18" charset="0"/>
                <a:cs typeface="Times New Roman" pitchFamily="18" charset="0"/>
              </a:rPr>
              <a:t>FİZİKİ YAPI</a:t>
            </a:r>
            <a:endParaRPr lang="en-US" b="1" dirty="0">
              <a:latin typeface="Times New Roman" pitchFamily="18" charset="0"/>
              <a:cs typeface="Times New Roman"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3964904346"/>
              </p:ext>
            </p:extLst>
          </p:nvPr>
        </p:nvGraphicFramePr>
        <p:xfrm>
          <a:off x="467544" y="1484784"/>
          <a:ext cx="8208912" cy="3443384"/>
        </p:xfrm>
        <a:graphic>
          <a:graphicData uri="http://schemas.openxmlformats.org/drawingml/2006/table">
            <a:tbl>
              <a:tblPr firstRow="1" firstCol="1" bandRow="1">
                <a:tableStyleId>{5C22544A-7EE6-4342-B048-85BDC9FD1C3A}</a:tableStyleId>
              </a:tblPr>
              <a:tblGrid>
                <a:gridCol w="2520280">
                  <a:extLst>
                    <a:ext uri="{9D8B030D-6E8A-4147-A177-3AD203B41FA5}">
                      <a16:colId xmlns:a16="http://schemas.microsoft.com/office/drawing/2014/main" val="20000"/>
                    </a:ext>
                  </a:extLst>
                </a:gridCol>
                <a:gridCol w="1368152">
                  <a:extLst>
                    <a:ext uri="{9D8B030D-6E8A-4147-A177-3AD203B41FA5}">
                      <a16:colId xmlns:a16="http://schemas.microsoft.com/office/drawing/2014/main" val="20001"/>
                    </a:ext>
                  </a:extLst>
                </a:gridCol>
                <a:gridCol w="2592288">
                  <a:extLst>
                    <a:ext uri="{9D8B030D-6E8A-4147-A177-3AD203B41FA5}">
                      <a16:colId xmlns:a16="http://schemas.microsoft.com/office/drawing/2014/main" val="20002"/>
                    </a:ext>
                  </a:extLst>
                </a:gridCol>
                <a:gridCol w="1728192">
                  <a:extLst>
                    <a:ext uri="{9D8B030D-6E8A-4147-A177-3AD203B41FA5}">
                      <a16:colId xmlns:a16="http://schemas.microsoft.com/office/drawing/2014/main" val="20003"/>
                    </a:ext>
                  </a:extLst>
                </a:gridCol>
              </a:tblGrid>
              <a:tr h="575084">
                <a:tc>
                  <a:txBody>
                    <a:bodyPr/>
                    <a:lstStyle/>
                    <a:p>
                      <a:pPr marL="457200" algn="just">
                        <a:lnSpc>
                          <a:spcPct val="150000"/>
                        </a:lnSpc>
                        <a:spcAft>
                          <a:spcPts val="0"/>
                        </a:spcAft>
                      </a:pPr>
                      <a:r>
                        <a:rPr lang="tr-TR" sz="2800" dirty="0">
                          <a:effectLst/>
                          <a:latin typeface="Calibri" pitchFamily="34" charset="0"/>
                          <a:cs typeface="Calibri" pitchFamily="34" charset="0"/>
                        </a:rPr>
                        <a:t> </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000" dirty="0">
                          <a:effectLst/>
                          <a:latin typeface="Calibri" pitchFamily="34" charset="0"/>
                          <a:cs typeface="Calibri" pitchFamily="34" charset="0"/>
                        </a:rPr>
                        <a:t>Adet</a:t>
                      </a:r>
                      <a:endParaRPr lang="tr-TR" sz="20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000" dirty="0">
                          <a:effectLst/>
                          <a:latin typeface="Calibri" pitchFamily="34" charset="0"/>
                          <a:cs typeface="Calibri" pitchFamily="34" charset="0"/>
                        </a:rPr>
                        <a:t>Kullanımda Olan</a:t>
                      </a:r>
                      <a:endParaRPr lang="tr-TR" sz="20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000" dirty="0">
                          <a:effectLst/>
                          <a:latin typeface="Calibri" pitchFamily="34" charset="0"/>
                          <a:cs typeface="Calibri" pitchFamily="34" charset="0"/>
                        </a:rPr>
                        <a:t>Boş Olan</a:t>
                      </a:r>
                      <a:endParaRPr lang="tr-TR" sz="20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0"/>
                  </a:ext>
                </a:extLst>
              </a:tr>
              <a:tr h="367222">
                <a:tc>
                  <a:txBody>
                    <a:bodyPr/>
                    <a:lstStyle/>
                    <a:p>
                      <a:pPr marL="457200" algn="just">
                        <a:lnSpc>
                          <a:spcPct val="150000"/>
                        </a:lnSpc>
                        <a:spcAft>
                          <a:spcPts val="0"/>
                        </a:spcAft>
                      </a:pPr>
                      <a:r>
                        <a:rPr lang="tr-TR" sz="2400" dirty="0">
                          <a:effectLst/>
                          <a:latin typeface="Calibri" pitchFamily="34" charset="0"/>
                          <a:cs typeface="Calibri" pitchFamily="34" charset="0"/>
                        </a:rPr>
                        <a:t>Büro</a:t>
                      </a:r>
                      <a:endParaRPr lang="tr-TR" sz="24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7</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7</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800" dirty="0">
                          <a:effectLst/>
                          <a:latin typeface="Calibri" pitchFamily="34" charset="0"/>
                          <a:cs typeface="Calibri" pitchFamily="34" charset="0"/>
                        </a:rPr>
                        <a:t>-</a:t>
                      </a:r>
                      <a:endParaRPr lang="tr-TR" sz="36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1"/>
                  </a:ext>
                </a:extLst>
              </a:tr>
              <a:tr h="670132">
                <a:tc>
                  <a:txBody>
                    <a:bodyPr/>
                    <a:lstStyle/>
                    <a:p>
                      <a:pPr marL="457200" algn="just">
                        <a:lnSpc>
                          <a:spcPct val="150000"/>
                        </a:lnSpc>
                        <a:spcAft>
                          <a:spcPts val="0"/>
                        </a:spcAft>
                      </a:pPr>
                      <a:r>
                        <a:rPr lang="tr-TR" sz="2400" dirty="0">
                          <a:effectLst/>
                          <a:latin typeface="Calibri" pitchFamily="34" charset="0"/>
                          <a:cs typeface="Calibri" pitchFamily="34" charset="0"/>
                        </a:rPr>
                        <a:t>Sistem Odası</a:t>
                      </a:r>
                      <a:endParaRPr lang="tr-TR" sz="24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smtClean="0">
                          <a:effectLst/>
                          <a:latin typeface="Calibri" pitchFamily="34" charset="0"/>
                          <a:ea typeface="+mn-ea"/>
                          <a:cs typeface="Calibri" pitchFamily="34" charset="0"/>
                        </a:rPr>
                        <a:t>2</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smtClean="0">
                          <a:effectLst/>
                          <a:latin typeface="Calibri" pitchFamily="34" charset="0"/>
                          <a:ea typeface="+mn-ea"/>
                          <a:cs typeface="Calibri" pitchFamily="34" charset="0"/>
                        </a:rPr>
                        <a:t>2</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800" dirty="0">
                          <a:effectLst/>
                          <a:latin typeface="Calibri" pitchFamily="34" charset="0"/>
                          <a:cs typeface="Calibri" pitchFamily="34" charset="0"/>
                        </a:rPr>
                        <a:t>-</a:t>
                      </a:r>
                      <a:endParaRPr lang="tr-TR" sz="36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2"/>
                  </a:ext>
                </a:extLst>
              </a:tr>
              <a:tr h="670132">
                <a:tc>
                  <a:txBody>
                    <a:bodyPr/>
                    <a:lstStyle/>
                    <a:p>
                      <a:pPr marL="457200" algn="just">
                        <a:lnSpc>
                          <a:spcPct val="150000"/>
                        </a:lnSpc>
                        <a:spcAft>
                          <a:spcPts val="0"/>
                        </a:spcAft>
                      </a:pPr>
                      <a:r>
                        <a:rPr lang="tr-TR" sz="2400" dirty="0">
                          <a:effectLst/>
                          <a:latin typeface="Calibri" pitchFamily="34" charset="0"/>
                          <a:cs typeface="Calibri" pitchFamily="34" charset="0"/>
                        </a:rPr>
                        <a:t>Teknik Servis</a:t>
                      </a:r>
                      <a:endParaRPr lang="tr-TR" sz="24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1</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smtClean="0">
                          <a:effectLst/>
                          <a:latin typeface="Calibri" pitchFamily="34" charset="0"/>
                          <a:ea typeface="+mn-ea"/>
                          <a:cs typeface="Calibri" pitchFamily="34" charset="0"/>
                        </a:rPr>
                        <a:t>1</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800" dirty="0">
                          <a:effectLst/>
                          <a:latin typeface="Calibri" pitchFamily="34" charset="0"/>
                          <a:cs typeface="Calibri" pitchFamily="34" charset="0"/>
                        </a:rPr>
                        <a:t>-</a:t>
                      </a:r>
                      <a:endParaRPr lang="tr-TR" sz="36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3"/>
                  </a:ext>
                </a:extLst>
              </a:tr>
              <a:tr h="670132">
                <a:tc>
                  <a:txBody>
                    <a:bodyPr/>
                    <a:lstStyle/>
                    <a:p>
                      <a:pPr marL="457200" algn="l">
                        <a:lnSpc>
                          <a:spcPct val="150000"/>
                        </a:lnSpc>
                        <a:spcAft>
                          <a:spcPts val="0"/>
                        </a:spcAft>
                      </a:pPr>
                      <a:r>
                        <a:rPr lang="tr-TR" sz="2400" dirty="0">
                          <a:effectLst/>
                          <a:latin typeface="Calibri" pitchFamily="34" charset="0"/>
                          <a:ea typeface="Calibri"/>
                          <a:cs typeface="Calibri" pitchFamily="34" charset="0"/>
                        </a:rPr>
                        <a:t>Depo</a:t>
                      </a:r>
                    </a:p>
                  </a:txBody>
                  <a:tcPr marL="68580" marR="68580" marT="0" marB="0"/>
                </a:tc>
                <a:tc>
                  <a:txBody>
                    <a:bodyPr/>
                    <a:lstStyle/>
                    <a:p>
                      <a:pPr marL="457200" algn="ctr">
                        <a:lnSpc>
                          <a:spcPct val="150000"/>
                        </a:lnSpc>
                        <a:spcAft>
                          <a:spcPts val="0"/>
                        </a:spcAft>
                      </a:pPr>
                      <a:r>
                        <a:rPr lang="tr-TR" sz="2800" dirty="0">
                          <a:effectLst/>
                          <a:latin typeface="Calibri" pitchFamily="34" charset="0"/>
                          <a:ea typeface="Calibri"/>
                          <a:cs typeface="Calibri" pitchFamily="34" charset="0"/>
                        </a:rPr>
                        <a:t>2</a:t>
                      </a:r>
                    </a:p>
                  </a:txBody>
                  <a:tcPr marL="68580" marR="68580" marT="0" marB="0"/>
                </a:tc>
                <a:tc>
                  <a:txBody>
                    <a:bodyPr/>
                    <a:lstStyle/>
                    <a:p>
                      <a:pPr marL="457200" algn="ctr">
                        <a:lnSpc>
                          <a:spcPct val="150000"/>
                        </a:lnSpc>
                        <a:spcAft>
                          <a:spcPts val="0"/>
                        </a:spcAft>
                      </a:pPr>
                      <a:r>
                        <a:rPr lang="tr-TR" sz="2800" dirty="0">
                          <a:effectLst/>
                          <a:latin typeface="Calibri" pitchFamily="34" charset="0"/>
                          <a:ea typeface="Calibri"/>
                          <a:cs typeface="Calibri" pitchFamily="34" charset="0"/>
                        </a:rPr>
                        <a:t>2</a:t>
                      </a:r>
                    </a:p>
                  </a:txBody>
                  <a:tcPr marL="68580" marR="68580" marT="0" marB="0"/>
                </a:tc>
                <a:tc>
                  <a:txBody>
                    <a:bodyPr/>
                    <a:lstStyle/>
                    <a:p>
                      <a:pPr marL="457200" algn="ctr">
                        <a:lnSpc>
                          <a:spcPct val="150000"/>
                        </a:lnSpc>
                        <a:spcAft>
                          <a:spcPts val="1000"/>
                        </a:spcAft>
                      </a:pPr>
                      <a:r>
                        <a:rPr lang="tr-TR" sz="3600" dirty="0">
                          <a:effectLst/>
                          <a:latin typeface="Calibri" pitchFamily="34" charset="0"/>
                          <a:ea typeface="Calibri"/>
                          <a:cs typeface="Calibri" pitchFamily="34" charset="0"/>
                        </a:rPr>
                        <a:t>-</a:t>
                      </a:r>
                    </a:p>
                  </a:txBody>
                  <a:tcPr marL="68580" marR="68580" marT="0" marB="0"/>
                </a:tc>
                <a:extLst>
                  <a:ext uri="{0D108BD9-81ED-4DB2-BD59-A6C34878D82A}">
                    <a16:rowId xmlns:a16="http://schemas.microsoft.com/office/drawing/2014/main" val="10005"/>
                  </a:ext>
                </a:extLst>
              </a:tr>
            </a:tbl>
          </a:graphicData>
        </a:graphic>
      </p:graphicFrame>
      <p:sp>
        <p:nvSpPr>
          <p:cNvPr id="6" name="Dikdörtgen 5"/>
          <p:cNvSpPr/>
          <p:nvPr/>
        </p:nvSpPr>
        <p:spPr>
          <a:xfrm>
            <a:off x="395536" y="4653136"/>
            <a:ext cx="8352928" cy="523220"/>
          </a:xfrm>
          <a:prstGeom prst="rect">
            <a:avLst/>
          </a:prstGeom>
        </p:spPr>
        <p:txBody>
          <a:bodyPr wrap="square">
            <a:spAutoFit/>
          </a:bodyPr>
          <a:lstStyle/>
          <a:p>
            <a:pPr algn="just"/>
            <a:r>
              <a:rPr lang="tr-TR" sz="2800" dirty="0">
                <a:solidFill>
                  <a:schemeClr val="tx2"/>
                </a:solidFill>
                <a:latin typeface="Times New Roman" pitchFamily="18" charset="0"/>
                <a:cs typeface="Times New Roman" pitchFamily="18" charset="0"/>
              </a:rPr>
              <a:t> </a:t>
            </a:r>
          </a:p>
        </p:txBody>
      </p:sp>
      <p:sp>
        <p:nvSpPr>
          <p:cNvPr id="4" name="Slayt Numarası Yer Tutucusu 3"/>
          <p:cNvSpPr>
            <a:spLocks noGrp="1"/>
          </p:cNvSpPr>
          <p:nvPr>
            <p:ph type="sldNum" sz="quarter" idx="12"/>
          </p:nvPr>
        </p:nvSpPr>
        <p:spPr/>
        <p:txBody>
          <a:bodyPr/>
          <a:lstStyle/>
          <a:p>
            <a:fld id="{AC786528-2F04-457D-8FED-47AA3420C7EB}" type="slidenum">
              <a:rPr lang="tr-TR" smtClean="0"/>
              <a:pPr/>
              <a:t>4</a:t>
            </a:fld>
            <a:endParaRPr lang="tr-TR"/>
          </a:p>
        </p:txBody>
      </p:sp>
    </p:spTree>
    <p:extLst>
      <p:ext uri="{BB962C8B-B14F-4D97-AF65-F5344CB8AC3E}">
        <p14:creationId xmlns:p14="http://schemas.microsoft.com/office/powerpoint/2010/main" val="34239854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fontScale="92500"/>
          </a:bodyPr>
          <a:lstStyle/>
          <a:p>
            <a:pPr lvl="0">
              <a:buClr>
                <a:srgbClr val="759AA5">
                  <a:lumMod val="60000"/>
                  <a:lumOff val="40000"/>
                </a:srgbClr>
              </a:buClr>
            </a:pPr>
            <a:r>
              <a:rPr lang="tr-TR" sz="3500" dirty="0">
                <a:solidFill>
                  <a:prstClr val="black"/>
                </a:solidFill>
                <a:latin typeface="Times New Roman" pitchFamily="18" charset="0"/>
                <a:cs typeface="Times New Roman" pitchFamily="18" charset="0"/>
              </a:rPr>
              <a:t>Yazışmalar ülke standartlarına uygun hale getirilmiş olup standartlara uymayan birimler uyarıldı. Karşılaşılan problemler çözüldü.</a:t>
            </a:r>
          </a:p>
          <a:p>
            <a:pPr lvl="0">
              <a:buClr>
                <a:srgbClr val="759AA5">
                  <a:lumMod val="60000"/>
                  <a:lumOff val="40000"/>
                </a:srgbClr>
              </a:buClr>
            </a:pPr>
            <a:r>
              <a:rPr lang="tr-TR" sz="3500" dirty="0" err="1">
                <a:solidFill>
                  <a:prstClr val="black"/>
                </a:solidFill>
                <a:latin typeface="Times New Roman" pitchFamily="18" charset="0"/>
                <a:cs typeface="Times New Roman" pitchFamily="18" charset="0"/>
              </a:rPr>
              <a:t>Ebys</a:t>
            </a:r>
            <a:r>
              <a:rPr lang="tr-TR" sz="3500" dirty="0">
                <a:solidFill>
                  <a:prstClr val="black"/>
                </a:solidFill>
                <a:latin typeface="Times New Roman" pitchFamily="18" charset="0"/>
                <a:cs typeface="Times New Roman" pitchFamily="18" charset="0"/>
              </a:rPr>
              <a:t> kullanımıyla ilgili idari ve akademik personellere hizmet içi eğitim verildi.</a:t>
            </a:r>
          </a:p>
          <a:p>
            <a:pPr lvl="0">
              <a:buClr>
                <a:srgbClr val="759AA5">
                  <a:lumMod val="60000"/>
                  <a:lumOff val="40000"/>
                </a:srgbClr>
              </a:buClr>
            </a:pPr>
            <a:r>
              <a:rPr lang="tr-TR" sz="3500" dirty="0" err="1">
                <a:solidFill>
                  <a:prstClr val="black"/>
                </a:solidFill>
                <a:latin typeface="Times New Roman" pitchFamily="18" charset="0"/>
                <a:cs typeface="Times New Roman" pitchFamily="18" charset="0"/>
              </a:rPr>
              <a:t>Ebysnin</a:t>
            </a:r>
            <a:r>
              <a:rPr lang="tr-TR" sz="3500" dirty="0">
                <a:solidFill>
                  <a:prstClr val="black"/>
                </a:solidFill>
                <a:latin typeface="Times New Roman" pitchFamily="18" charset="0"/>
                <a:cs typeface="Times New Roman" pitchFamily="18" charset="0"/>
              </a:rPr>
              <a:t> aktif  ve sorunsuz olarak kullanımının devamı  için yetkili makamlarca yapılan güncellemeler takip edilerek sisteme entegre edildi. </a:t>
            </a: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40</a:t>
            </a:fld>
            <a:endParaRPr lang="tr-TR"/>
          </a:p>
        </p:txBody>
      </p:sp>
    </p:spTree>
    <p:extLst>
      <p:ext uri="{BB962C8B-B14F-4D97-AF65-F5344CB8AC3E}">
        <p14:creationId xmlns:p14="http://schemas.microsoft.com/office/powerpoint/2010/main" val="51252256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indent="0" algn="just">
              <a:buNone/>
            </a:pPr>
            <a:endParaRPr lang="tr-TR" sz="3000" dirty="0" smtClean="0">
              <a:latin typeface="Arial" pitchFamily="34" charset="0"/>
              <a:cs typeface="Arial" pitchFamily="34" charset="0"/>
            </a:endParaRPr>
          </a:p>
          <a:p>
            <a:pPr lvl="0">
              <a:buClr>
                <a:srgbClr val="759AA5">
                  <a:lumMod val="60000"/>
                  <a:lumOff val="40000"/>
                </a:srgbClr>
              </a:buClr>
            </a:pPr>
            <a:r>
              <a:rPr lang="tr-TR" sz="3200" dirty="0" smtClean="0">
                <a:solidFill>
                  <a:prstClr val="black"/>
                </a:solidFill>
                <a:latin typeface="Times New Roman" panose="02020603050405020304" pitchFamily="18" charset="0"/>
                <a:cs typeface="Times New Roman" panose="02020603050405020304" pitchFamily="18" charset="0"/>
              </a:rPr>
              <a:t>EYP 2.0 </a:t>
            </a:r>
            <a:r>
              <a:rPr lang="tr-TR" sz="3200" dirty="0">
                <a:solidFill>
                  <a:prstClr val="black"/>
                </a:solidFill>
                <a:latin typeface="Times New Roman" panose="02020603050405020304" pitchFamily="18" charset="0"/>
                <a:cs typeface="Times New Roman" panose="02020603050405020304" pitchFamily="18" charset="0"/>
              </a:rPr>
              <a:t>kapsamında elektronik mühür sertifikası alındı ve sisteme entegre edildi</a:t>
            </a:r>
            <a:r>
              <a:rPr lang="tr-TR" sz="3200" dirty="0" smtClean="0">
                <a:solidFill>
                  <a:prstClr val="black"/>
                </a:solidFill>
                <a:latin typeface="Times New Roman" panose="02020603050405020304" pitchFamily="18" charset="0"/>
                <a:cs typeface="Times New Roman" panose="02020603050405020304" pitchFamily="18" charset="0"/>
              </a:rPr>
              <a:t>.</a:t>
            </a:r>
          </a:p>
          <a:p>
            <a:pPr lvl="0">
              <a:buClr>
                <a:srgbClr val="759AA5">
                  <a:lumMod val="60000"/>
                  <a:lumOff val="40000"/>
                </a:srgbClr>
              </a:buClr>
            </a:pPr>
            <a:r>
              <a:rPr lang="tr-TR" sz="3200" dirty="0" smtClean="0">
                <a:solidFill>
                  <a:prstClr val="black"/>
                </a:solidFill>
                <a:latin typeface="Times New Roman" panose="02020603050405020304" pitchFamily="18" charset="0"/>
                <a:cs typeface="Times New Roman" panose="02020603050405020304" pitchFamily="18" charset="0"/>
              </a:rPr>
              <a:t>EYP 2.0 </a:t>
            </a:r>
            <a:r>
              <a:rPr lang="tr-TR" sz="3200" dirty="0">
                <a:solidFill>
                  <a:prstClr val="black"/>
                </a:solidFill>
                <a:latin typeface="Times New Roman" panose="02020603050405020304" pitchFamily="18" charset="0"/>
                <a:cs typeface="Times New Roman" panose="02020603050405020304" pitchFamily="18" charset="0"/>
              </a:rPr>
              <a:t>kapsamında kurumsal şifreleme sertifikası alındı.</a:t>
            </a:r>
          </a:p>
          <a:p>
            <a:pPr lvl="0">
              <a:buClr>
                <a:srgbClr val="759AA5">
                  <a:lumMod val="60000"/>
                  <a:lumOff val="40000"/>
                </a:srgbClr>
              </a:buClr>
            </a:pPr>
            <a:endParaRPr lang="tr-TR" sz="3200" dirty="0">
              <a:solidFill>
                <a:prstClr val="black"/>
              </a:solidFill>
              <a:latin typeface="Times New Roman" panose="02020603050405020304" pitchFamily="18" charset="0"/>
              <a:cs typeface="Times New Roman" panose="02020603050405020304" pitchFamily="18" charset="0"/>
            </a:endParaRP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41</a:t>
            </a:fld>
            <a:endParaRPr lang="tr-TR"/>
          </a:p>
        </p:txBody>
      </p:sp>
    </p:spTree>
    <p:extLst>
      <p:ext uri="{BB962C8B-B14F-4D97-AF65-F5344CB8AC3E}">
        <p14:creationId xmlns:p14="http://schemas.microsoft.com/office/powerpoint/2010/main" val="264608333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indent="0" algn="just">
              <a:buNone/>
            </a:pPr>
            <a:endParaRPr lang="tr-TR" sz="3000" dirty="0" smtClean="0">
              <a:latin typeface="Arial" pitchFamily="34" charset="0"/>
              <a:cs typeface="Arial" pitchFamily="34" charset="0"/>
            </a:endParaRPr>
          </a:p>
          <a:p>
            <a:pPr lvl="0">
              <a:buClr>
                <a:srgbClr val="759AA5">
                  <a:lumMod val="60000"/>
                  <a:lumOff val="40000"/>
                </a:srgbClr>
              </a:buClr>
            </a:pPr>
            <a:r>
              <a:rPr lang="tr-TR" sz="3200" dirty="0">
                <a:solidFill>
                  <a:prstClr val="black"/>
                </a:solidFill>
                <a:latin typeface="Times New Roman" pitchFamily="18" charset="0"/>
                <a:cs typeface="Times New Roman" pitchFamily="18" charset="0"/>
              </a:rPr>
              <a:t>Başkanlığımıza gelen  evrak sayısı:1022</a:t>
            </a:r>
          </a:p>
          <a:p>
            <a:pPr lvl="0">
              <a:buClr>
                <a:srgbClr val="759AA5">
                  <a:lumMod val="60000"/>
                  <a:lumOff val="40000"/>
                </a:srgbClr>
              </a:buClr>
            </a:pPr>
            <a:r>
              <a:rPr lang="tr-TR" sz="3200" dirty="0">
                <a:solidFill>
                  <a:prstClr val="black"/>
                </a:solidFill>
                <a:latin typeface="Times New Roman" pitchFamily="18" charset="0"/>
                <a:cs typeface="Times New Roman" pitchFamily="18" charset="0"/>
              </a:rPr>
              <a:t>Başkanlığımız tarafından oluşturulan </a:t>
            </a:r>
          </a:p>
          <a:p>
            <a:pPr marL="0" lvl="0" indent="0">
              <a:buClr>
                <a:srgbClr val="759AA5">
                  <a:lumMod val="60000"/>
                  <a:lumOff val="40000"/>
                </a:srgbClr>
              </a:buClr>
              <a:buNone/>
            </a:pPr>
            <a:r>
              <a:rPr lang="tr-TR" sz="3200" dirty="0">
                <a:solidFill>
                  <a:prstClr val="black"/>
                </a:solidFill>
                <a:latin typeface="Times New Roman" pitchFamily="18" charset="0"/>
                <a:cs typeface="Times New Roman" pitchFamily="18" charset="0"/>
              </a:rPr>
              <a:t> evrak sayısı: 419</a:t>
            </a:r>
          </a:p>
          <a:p>
            <a:pPr lvl="0">
              <a:buClr>
                <a:srgbClr val="759AA5">
                  <a:lumMod val="60000"/>
                  <a:lumOff val="40000"/>
                </a:srgbClr>
              </a:buClr>
            </a:pPr>
            <a:endParaRPr lang="tr-TR" sz="3200" dirty="0">
              <a:solidFill>
                <a:prstClr val="black"/>
              </a:solidFill>
              <a:latin typeface="Times New Roman" pitchFamily="18" charset="0"/>
              <a:cs typeface="Times New Roman" pitchFamily="18" charset="0"/>
            </a:endParaRP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42</a:t>
            </a:fld>
            <a:endParaRPr lang="tr-TR"/>
          </a:p>
        </p:txBody>
      </p:sp>
      <p:sp>
        <p:nvSpPr>
          <p:cNvPr id="5" name="Dikdörtgen 4"/>
          <p:cNvSpPr/>
          <p:nvPr/>
        </p:nvSpPr>
        <p:spPr>
          <a:xfrm>
            <a:off x="3155843" y="692696"/>
            <a:ext cx="2832314" cy="369332"/>
          </a:xfrm>
          <a:prstGeom prst="rect">
            <a:avLst/>
          </a:prstGeom>
        </p:spPr>
        <p:txBody>
          <a:bodyPr wrap="none">
            <a:spAutoFit/>
          </a:bodyPr>
          <a:lstStyle/>
          <a:p>
            <a:r>
              <a:rPr lang="tr-TR" dirty="0">
                <a:latin typeface="Calibri" pitchFamily="34" charset="0"/>
                <a:cs typeface="Calibri" pitchFamily="34" charset="0"/>
              </a:rPr>
              <a:t>GELEN GİDEN EVRAK BİLGİSİ</a:t>
            </a:r>
            <a:endParaRPr lang="tr-TR" dirty="0"/>
          </a:p>
        </p:txBody>
      </p:sp>
    </p:spTree>
    <p:extLst>
      <p:ext uri="{BB962C8B-B14F-4D97-AF65-F5344CB8AC3E}">
        <p14:creationId xmlns:p14="http://schemas.microsoft.com/office/powerpoint/2010/main" val="292205950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5764" y="1268760"/>
            <a:ext cx="8229600" cy="4525963"/>
          </a:xfrm>
        </p:spPr>
        <p:txBody>
          <a:bodyPr anchor="ctr">
            <a:normAutofit/>
          </a:bodyPr>
          <a:lstStyle/>
          <a:p>
            <a:pPr algn="ctr"/>
            <a:r>
              <a:rPr lang="tr-TR" sz="4400" dirty="0" smtClean="0"/>
              <a:t>WEB &amp;YAZILIM BİRİMİ FAALİYETLERİ</a:t>
            </a:r>
            <a:endParaRPr lang="tr-TR" sz="4400" dirty="0"/>
          </a:p>
        </p:txBody>
      </p:sp>
      <p:sp>
        <p:nvSpPr>
          <p:cNvPr id="4" name="Slayt Numarası Yer Tutucusu 3"/>
          <p:cNvSpPr>
            <a:spLocks noGrp="1"/>
          </p:cNvSpPr>
          <p:nvPr>
            <p:ph type="sldNum" sz="quarter" idx="12"/>
          </p:nvPr>
        </p:nvSpPr>
        <p:spPr/>
        <p:txBody>
          <a:bodyPr/>
          <a:lstStyle/>
          <a:p>
            <a:fld id="{AC786528-2F04-457D-8FED-47AA3420C7EB}" type="slidenum">
              <a:rPr lang="tr-TR" smtClean="0"/>
              <a:pPr/>
              <a:t>43</a:t>
            </a:fld>
            <a:endParaRPr lang="tr-TR"/>
          </a:p>
        </p:txBody>
      </p:sp>
    </p:spTree>
    <p:extLst>
      <p:ext uri="{BB962C8B-B14F-4D97-AF65-F5344CB8AC3E}">
        <p14:creationId xmlns:p14="http://schemas.microsoft.com/office/powerpoint/2010/main" val="60122220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269852" y="980865"/>
            <a:ext cx="8568952" cy="5338918"/>
          </a:xfrm>
        </p:spPr>
        <p:txBody>
          <a:bodyPr>
            <a:noAutofit/>
          </a:bodyPr>
          <a:lstStyle/>
          <a:p>
            <a:pPr algn="just"/>
            <a:r>
              <a:rPr lang="tr-TR" sz="2800" dirty="0">
                <a:latin typeface="Times New Roman" pitchFamily="18" charset="0"/>
                <a:cs typeface="Times New Roman" pitchFamily="18" charset="0"/>
              </a:rPr>
              <a:t>Daire Başkan V. :        Metehan GÜNDE</a:t>
            </a:r>
          </a:p>
          <a:p>
            <a:pPr algn="just"/>
            <a:r>
              <a:rPr lang="tr-TR" sz="2800" dirty="0">
                <a:latin typeface="Times New Roman" pitchFamily="18" charset="0"/>
                <a:cs typeface="Times New Roman" pitchFamily="18" charset="0"/>
              </a:rPr>
              <a:t>Şube Müdür V.  :         </a:t>
            </a:r>
            <a:r>
              <a:rPr lang="tr-TR" sz="2800" dirty="0" smtClean="0">
                <a:latin typeface="Times New Roman" pitchFamily="18" charset="0"/>
                <a:cs typeface="Times New Roman" pitchFamily="18" charset="0"/>
              </a:rPr>
              <a:t>Ayhan YENİLMEZ</a:t>
            </a:r>
            <a:endParaRPr lang="tr-TR" sz="2800" dirty="0">
              <a:latin typeface="Times New Roman" pitchFamily="18" charset="0"/>
              <a:cs typeface="Times New Roman" pitchFamily="18" charset="0"/>
            </a:endParaRPr>
          </a:p>
          <a:p>
            <a:pPr algn="just"/>
            <a:r>
              <a:rPr lang="tr-TR" sz="2800" dirty="0" err="1" smtClean="0">
                <a:latin typeface="Times New Roman" pitchFamily="18" charset="0"/>
                <a:cs typeface="Times New Roman" pitchFamily="18" charset="0"/>
              </a:rPr>
              <a:t>Darwish</a:t>
            </a:r>
            <a:r>
              <a:rPr lang="tr-TR" sz="2800" dirty="0" smtClean="0">
                <a:latin typeface="Times New Roman" pitchFamily="18" charset="0"/>
                <a:cs typeface="Times New Roman" pitchFamily="18" charset="0"/>
              </a:rPr>
              <a:t> ALNASHEF&amp; </a:t>
            </a:r>
          </a:p>
          <a:p>
            <a:pPr algn="just"/>
            <a:r>
              <a:rPr lang="tr-TR" sz="2800" dirty="0" smtClean="0">
                <a:latin typeface="Times New Roman" pitchFamily="18" charset="0"/>
                <a:cs typeface="Times New Roman" pitchFamily="18" charset="0"/>
              </a:rPr>
              <a:t>İsmail KUNDURACIOĞLU </a:t>
            </a:r>
          </a:p>
          <a:p>
            <a:pPr algn="just"/>
            <a:r>
              <a:rPr lang="tr-TR" sz="2800" dirty="0" smtClean="0">
                <a:latin typeface="Times New Roman" pitchFamily="18" charset="0"/>
                <a:cs typeface="Times New Roman" pitchFamily="18" charset="0"/>
              </a:rPr>
              <a:t>Feyza Zeynep KILIÇ:</a:t>
            </a:r>
            <a:endParaRPr lang="tr-TR" sz="2800" dirty="0">
              <a:latin typeface="Times New Roman" pitchFamily="18" charset="0"/>
              <a:cs typeface="Times New Roman" pitchFamily="18" charset="0"/>
            </a:endParaRPr>
          </a:p>
          <a:p>
            <a:pPr marL="0" indent="0" algn="just">
              <a:buNone/>
            </a:pPr>
            <a:r>
              <a:rPr lang="tr-TR" sz="2800" dirty="0">
                <a:latin typeface="Times New Roman" pitchFamily="18" charset="0"/>
                <a:cs typeface="Times New Roman" pitchFamily="18" charset="0"/>
              </a:rPr>
              <a:t>Birimimizde </a:t>
            </a:r>
            <a:r>
              <a:rPr lang="tr-TR" sz="2800" dirty="0" smtClean="0">
                <a:latin typeface="Times New Roman" pitchFamily="18" charset="0"/>
                <a:cs typeface="Times New Roman" pitchFamily="18" charset="0"/>
              </a:rPr>
              <a:t>bulunan bu personellerimiz </a:t>
            </a:r>
            <a:r>
              <a:rPr lang="tr-TR" sz="2800" dirty="0" smtClean="0">
                <a:latin typeface="Calibri" panose="020F0502020204030204" pitchFamily="34" charset="0"/>
                <a:ea typeface="Calibri" panose="020F0502020204030204" pitchFamily="34" charset="0"/>
                <a:cs typeface="Times New Roman" panose="02020603050405020304" pitchFamily="18" charset="0"/>
              </a:rPr>
              <a:t>Yazılım </a:t>
            </a:r>
            <a:r>
              <a:rPr lang="tr-TR" sz="2800" dirty="0">
                <a:latin typeface="Calibri" panose="020F0502020204030204" pitchFamily="34" charset="0"/>
                <a:ea typeface="Calibri" panose="020F0502020204030204" pitchFamily="34" charset="0"/>
                <a:cs typeface="Times New Roman" panose="02020603050405020304" pitchFamily="18" charset="0"/>
              </a:rPr>
              <a:t>taleplerini karşılama, mevcut web alt yapısını güncelleme ve web ile ilgili sistemsel sorunlara müdahale etmek</a:t>
            </a:r>
            <a:r>
              <a:rPr lang="tr-TR" sz="2800" dirty="0" smtClean="0">
                <a:latin typeface="Calibri" panose="020F0502020204030204" pitchFamily="34" charset="0"/>
                <a:ea typeface="Calibri" panose="020F0502020204030204" pitchFamily="34" charset="0"/>
                <a:cs typeface="Times New Roman" panose="02020603050405020304" pitchFamily="18" charset="0"/>
              </a:rPr>
              <a:t>.</a:t>
            </a:r>
          </a:p>
          <a:p>
            <a:pPr marL="0" indent="0" algn="just">
              <a:buNone/>
            </a:pPr>
            <a:r>
              <a:rPr lang="tr-TR" sz="2800" dirty="0">
                <a:latin typeface="Calibri" panose="020F0502020204030204" pitchFamily="34" charset="0"/>
                <a:ea typeface="Calibri" panose="020F0502020204030204" pitchFamily="34" charset="0"/>
                <a:cs typeface="Times New Roman" panose="02020603050405020304" pitchFamily="18" charset="0"/>
              </a:rPr>
              <a:t>Erdem ÇALIŞ</a:t>
            </a:r>
            <a:r>
              <a:rPr lang="tr-TR" sz="2800" dirty="0" smtClean="0">
                <a:latin typeface="Times New Roman" pitchFamily="18" charset="0"/>
                <a:cs typeface="Times New Roman" pitchFamily="18" charset="0"/>
              </a:rPr>
              <a:t>:</a:t>
            </a:r>
            <a:endParaRPr lang="tr-TR" sz="2800" dirty="0">
              <a:latin typeface="Times New Roman" pitchFamily="18" charset="0"/>
              <a:cs typeface="Times New Roman" pitchFamily="18" charset="0"/>
            </a:endParaRPr>
          </a:p>
          <a:p>
            <a:pPr algn="just">
              <a:lnSpc>
                <a:spcPct val="107000"/>
              </a:lnSpc>
              <a:spcAft>
                <a:spcPts val="800"/>
              </a:spcAft>
            </a:pPr>
            <a:r>
              <a:rPr lang="tr-TR" sz="2800" dirty="0">
                <a:latin typeface="Times New Roman" pitchFamily="18" charset="0"/>
                <a:cs typeface="Times New Roman" pitchFamily="18" charset="0"/>
              </a:rPr>
              <a:t>Birimimizde </a:t>
            </a:r>
            <a:r>
              <a:rPr lang="tr-TR" sz="2800" dirty="0">
                <a:latin typeface="Calibri" panose="020F0502020204030204" pitchFamily="34" charset="0"/>
                <a:ea typeface="Calibri" panose="020F0502020204030204" pitchFamily="34" charset="0"/>
                <a:cs typeface="Times New Roman" panose="02020603050405020304" pitchFamily="18" charset="0"/>
              </a:rPr>
              <a:t>Birim sitesi oluşturma, web sayfalarının kontrolü ve diğer birim web sorumlularına </a:t>
            </a:r>
            <a:r>
              <a:rPr lang="tr-TR" sz="2800" dirty="0" smtClean="0">
                <a:latin typeface="Calibri" panose="020F0502020204030204" pitchFamily="34" charset="0"/>
                <a:ea typeface="Calibri" panose="020F0502020204030204" pitchFamily="34" charset="0"/>
                <a:cs typeface="Times New Roman" panose="02020603050405020304" pitchFamily="18" charset="0"/>
              </a:rPr>
              <a:t>destek vermektedir.</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marL="0" lvl="0" indent="0" algn="just">
              <a:buClr>
                <a:srgbClr val="759AA5">
                  <a:lumMod val="60000"/>
                  <a:lumOff val="40000"/>
                </a:srgbClr>
              </a:buClr>
              <a:buNone/>
            </a:pPr>
            <a:r>
              <a:rPr lang="tr-TR" sz="2800" dirty="0" smtClean="0">
                <a:latin typeface="Times New Roman" pitchFamily="18" charset="0"/>
                <a:cs typeface="Times New Roman" pitchFamily="18" charset="0"/>
              </a:rPr>
              <a:t>Müdahale </a:t>
            </a:r>
            <a:r>
              <a:rPr lang="tr-TR" sz="2800" dirty="0">
                <a:latin typeface="Times New Roman" pitchFamily="18" charset="0"/>
                <a:cs typeface="Times New Roman" pitchFamily="18" charset="0"/>
              </a:rPr>
              <a:t>Ekibi üyesidir. </a:t>
            </a:r>
          </a:p>
          <a:p>
            <a:pPr marL="0" indent="0" algn="just">
              <a:buNone/>
            </a:pPr>
            <a:endParaRPr lang="tr-TR" sz="3200" dirty="0" smtClean="0">
              <a:solidFill>
                <a:schemeClr val="tx1"/>
              </a:solidFill>
              <a:latin typeface="Arial Narrow" pitchFamily="34" charset="0"/>
              <a:cs typeface="Arial" pitchFamily="34" charset="0"/>
            </a:endParaRPr>
          </a:p>
          <a:p>
            <a:pPr algn="just"/>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endParaRPr lang="tr-TR" sz="1800" dirty="0">
              <a:latin typeface="Arial Narrow" pitchFamily="34" charset="0"/>
              <a:cs typeface="Times New Roman" pitchFamily="18" charset="0"/>
            </a:endParaRPr>
          </a:p>
          <a:p>
            <a:pPr marL="0" indent="0" algn="just">
              <a:spcBef>
                <a:spcPts val="0"/>
              </a:spcBef>
              <a:buNone/>
            </a:pPr>
            <a:endParaRPr lang="en-US" sz="1500"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a:xfrm>
            <a:off x="6686872" y="6266592"/>
            <a:ext cx="2133600" cy="365125"/>
          </a:xfrm>
        </p:spPr>
        <p:txBody>
          <a:bodyPr/>
          <a:lstStyle/>
          <a:p>
            <a:fld id="{AC786528-2F04-457D-8FED-47AA3420C7EB}" type="slidenum">
              <a:rPr lang="tr-TR" smtClean="0"/>
              <a:pPr/>
              <a:t>44</a:t>
            </a:fld>
            <a:endParaRPr lang="tr-TR"/>
          </a:p>
        </p:txBody>
      </p:sp>
    </p:spTree>
    <p:extLst>
      <p:ext uri="{BB962C8B-B14F-4D97-AF65-F5344CB8AC3E}">
        <p14:creationId xmlns:p14="http://schemas.microsoft.com/office/powerpoint/2010/main" val="390568175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n w="13335" cmpd="sng">
                  <a:solidFill>
                    <a:srgbClr val="759AA5">
                      <a:lumMod val="50000"/>
                    </a:srgbClr>
                  </a:solidFill>
                  <a:prstDash val="solid"/>
                </a:ln>
                <a:solidFill>
                  <a:srgbClr val="B9AB6F">
                    <a:tint val="1000"/>
                  </a:srgbClr>
                </a:solidFill>
                <a:latin typeface="Calibri" pitchFamily="34" charset="0"/>
                <a:cs typeface="Calibri" pitchFamily="34" charset="0"/>
              </a:rPr>
              <a:t>YAPILAN FAALİYETLER </a:t>
            </a:r>
            <a:endParaRPr lang="tr-TR" dirty="0"/>
          </a:p>
        </p:txBody>
      </p:sp>
      <p:sp>
        <p:nvSpPr>
          <p:cNvPr id="3" name="İçerik Yer Tutucusu 2"/>
          <p:cNvSpPr>
            <a:spLocks noGrp="1"/>
          </p:cNvSpPr>
          <p:nvPr>
            <p:ph idx="1"/>
          </p:nvPr>
        </p:nvSpPr>
        <p:spPr/>
        <p:txBody>
          <a:bodyPr>
            <a:normAutofit fontScale="62500" lnSpcReduction="20000"/>
          </a:bodyPr>
          <a:lstStyle/>
          <a:p>
            <a:pPr algn="just">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Lisansüstü başvurularında kullanılan (basvuru.igdir.edu.tr) başvuru platformu yabancı öğrencilerin başvuru yapabileceği şekilde güncellendi.</a:t>
            </a:r>
          </a:p>
          <a:p>
            <a:pPr algn="just">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Lisansüstü başvurularında kullanılan (basvuru.igdir.edu.tr) başvuru platformunda hata incelemeleri ve test işlemleri yapıldı.</a:t>
            </a:r>
          </a:p>
          <a:p>
            <a:pPr algn="just">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Lisansüstü başvurularında kullanılan başvuru platformuna, kazanan adayların ve yedeklerin otomatik belirlenmesi özelliği sağlandı.</a:t>
            </a:r>
          </a:p>
          <a:p>
            <a:pPr algn="just">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YÖK Özgeçmiş web servisinde yapılan güncellemeler doğrultusunda web servis bağlantıları incelendi. </a:t>
            </a:r>
          </a:p>
          <a:p>
            <a:pPr algn="just">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YÖK Özgeçmiş web servisinde yapılan güncellemeler doğrultusunda web servis bağlantı kodları yenilendi. </a:t>
            </a:r>
          </a:p>
          <a:p>
            <a:pPr algn="just">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YÖK Özgeçmiş web servisini kullanan ABS-Akademik Bilgi Sistemi’nde (abs.igdir.edu.tr) akademisyen profillerine web servisten doğrudan veri getiren kodlar yenilendi. Bu bağlamda akademik verilerin veri tabanımıza kaydedilmesi için veri tabanında alanlar oluşturuldu ve verileri veri tabanımıza kaydeden sistem yazıldı. </a:t>
            </a:r>
          </a:p>
          <a:p>
            <a:pPr algn="just">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Güzel Sanatlar Fakültesi ve Beden Eğitimi ve Spor Yüksekokulu başvurularında kullanılan OSYM Sınav Sonuç web servisi bağlantıları oluşturuldu. Süreçte teknik destek verildi. Sistem güncel ÖSYM yönetmeliği baz alınarak yenilendi. Siber saldırılardan korunmak amacıyla dosya yükleme kısmında iyileştirmeler yapıldı.</a:t>
            </a:r>
          </a:p>
          <a:p>
            <a:endParaRPr lang="tr-TR" dirty="0"/>
          </a:p>
        </p:txBody>
      </p:sp>
      <p:sp>
        <p:nvSpPr>
          <p:cNvPr id="4" name="Slayt Numarası Yer Tutucusu 3"/>
          <p:cNvSpPr>
            <a:spLocks noGrp="1"/>
          </p:cNvSpPr>
          <p:nvPr>
            <p:ph type="sldNum" sz="quarter" idx="12"/>
          </p:nvPr>
        </p:nvSpPr>
        <p:spPr/>
        <p:txBody>
          <a:bodyPr/>
          <a:lstStyle/>
          <a:p>
            <a:fld id="{AC786528-2F04-457D-8FED-47AA3420C7EB}" type="slidenum">
              <a:rPr lang="tr-TR" smtClean="0"/>
              <a:pPr/>
              <a:t>45</a:t>
            </a:fld>
            <a:endParaRPr lang="tr-TR"/>
          </a:p>
        </p:txBody>
      </p:sp>
    </p:spTree>
    <p:extLst>
      <p:ext uri="{BB962C8B-B14F-4D97-AF65-F5344CB8AC3E}">
        <p14:creationId xmlns:p14="http://schemas.microsoft.com/office/powerpoint/2010/main" val="20061341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n w="13335" cmpd="sng">
                  <a:solidFill>
                    <a:srgbClr val="759AA5">
                      <a:lumMod val="50000"/>
                    </a:srgbClr>
                  </a:solidFill>
                  <a:prstDash val="solid"/>
                </a:ln>
                <a:solidFill>
                  <a:srgbClr val="B9AB6F">
                    <a:tint val="1000"/>
                  </a:srgbClr>
                </a:solidFill>
                <a:latin typeface="Calibri" pitchFamily="34" charset="0"/>
                <a:cs typeface="Calibri" pitchFamily="34" charset="0"/>
              </a:rPr>
              <a:t>YAPILAN FAALİYETLER </a:t>
            </a:r>
            <a:endParaRPr lang="tr-TR" dirty="0"/>
          </a:p>
        </p:txBody>
      </p:sp>
      <p:sp>
        <p:nvSpPr>
          <p:cNvPr id="3" name="İçerik Yer Tutucusu 2"/>
          <p:cNvSpPr>
            <a:spLocks noGrp="1"/>
          </p:cNvSpPr>
          <p:nvPr>
            <p:ph idx="1"/>
          </p:nvPr>
        </p:nvSpPr>
        <p:spPr/>
        <p:txBody>
          <a:bodyPr>
            <a:normAutofit fontScale="55000" lnSpcReduction="20000"/>
          </a:bodyPr>
          <a:lstStyle/>
          <a:p>
            <a:pPr algn="just">
              <a:lnSpc>
                <a:spcPct val="107000"/>
              </a:lnSpc>
              <a:spcAft>
                <a:spcPts val="800"/>
              </a:spcAft>
            </a:pPr>
            <a:r>
              <a:rPr lang="tr-TR" sz="2900" dirty="0">
                <a:latin typeface="Calibri" panose="020F0502020204030204" pitchFamily="34" charset="0"/>
                <a:ea typeface="Calibri" panose="020F0502020204030204" pitchFamily="34" charset="0"/>
                <a:cs typeface="Times New Roman" panose="02020603050405020304" pitchFamily="18" charset="0"/>
              </a:rPr>
              <a:t>Güzel Sanatlar Fakültesi ve Beden Eğitimi ve Spor Yüksekokulu başvurularında kullanılan ÖSYM Sınav Sonuç web servisi bağlantıları oluşturuldu.</a:t>
            </a:r>
          </a:p>
          <a:p>
            <a:pPr algn="just">
              <a:lnSpc>
                <a:spcPct val="107000"/>
              </a:lnSpc>
              <a:spcAft>
                <a:spcPts val="800"/>
              </a:spcAft>
            </a:pPr>
            <a:r>
              <a:rPr lang="tr-TR" sz="2900" dirty="0" err="1">
                <a:latin typeface="Calibri" panose="020F0502020204030204" pitchFamily="34" charset="0"/>
                <a:ea typeface="Calibri" panose="020F0502020204030204" pitchFamily="34" charset="0"/>
                <a:cs typeface="Times New Roman" panose="02020603050405020304" pitchFamily="18" charset="0"/>
              </a:rPr>
              <a:t>Erasmus</a:t>
            </a:r>
            <a:r>
              <a:rPr lang="tr-TR" sz="2900" dirty="0">
                <a:latin typeface="Calibri" panose="020F0502020204030204" pitchFamily="34" charset="0"/>
                <a:ea typeface="Calibri" panose="020F0502020204030204" pitchFamily="34" charset="0"/>
                <a:cs typeface="Times New Roman" panose="02020603050405020304" pitchFamily="18" charset="0"/>
              </a:rPr>
              <a:t> ile yurtdışına giden personel ve öğrenciler için kâğıtsız </a:t>
            </a:r>
            <a:r>
              <a:rPr lang="tr-TR" sz="2900" dirty="0" err="1">
                <a:latin typeface="Calibri" panose="020F0502020204030204" pitchFamily="34" charset="0"/>
                <a:ea typeface="Calibri" panose="020F0502020204030204" pitchFamily="34" charset="0"/>
                <a:cs typeface="Times New Roman" panose="02020603050405020304" pitchFamily="18" charset="0"/>
              </a:rPr>
              <a:t>Erasmus</a:t>
            </a:r>
            <a:r>
              <a:rPr lang="tr-TR" sz="2900" dirty="0">
                <a:latin typeface="Calibri" panose="020F0502020204030204" pitchFamily="34" charset="0"/>
                <a:ea typeface="Calibri" panose="020F0502020204030204" pitchFamily="34" charset="0"/>
                <a:cs typeface="Times New Roman" panose="02020603050405020304" pitchFamily="18" charset="0"/>
              </a:rPr>
              <a:t> projesinde kullanılacak (kimlik.igdir.edu.tr) kimlik doğrulama sistemi oluşturuldu. </a:t>
            </a:r>
          </a:p>
          <a:p>
            <a:pPr algn="just">
              <a:lnSpc>
                <a:spcPct val="107000"/>
              </a:lnSpc>
              <a:spcAft>
                <a:spcPts val="800"/>
              </a:spcAft>
            </a:pPr>
            <a:r>
              <a:rPr lang="tr-TR" sz="2900" dirty="0">
                <a:latin typeface="Calibri" panose="020F0502020204030204" pitchFamily="34" charset="0"/>
                <a:ea typeface="Calibri" panose="020F0502020204030204" pitchFamily="34" charset="0"/>
                <a:cs typeface="Times New Roman" panose="02020603050405020304" pitchFamily="18" charset="0"/>
              </a:rPr>
              <a:t>Personel ve öğrenciler tarafından </a:t>
            </a:r>
            <a:r>
              <a:rPr lang="tr-TR" sz="2900" dirty="0" err="1">
                <a:latin typeface="Calibri" panose="020F0502020204030204" pitchFamily="34" charset="0"/>
                <a:ea typeface="Calibri" panose="020F0502020204030204" pitchFamily="34" charset="0"/>
                <a:cs typeface="Times New Roman" panose="02020603050405020304" pitchFamily="18" charset="0"/>
              </a:rPr>
              <a:t>Erasmus</a:t>
            </a:r>
            <a:r>
              <a:rPr lang="tr-TR" sz="2900" dirty="0">
                <a:latin typeface="Calibri" panose="020F0502020204030204" pitchFamily="34" charset="0"/>
                <a:ea typeface="Calibri" panose="020F0502020204030204" pitchFamily="34" charset="0"/>
                <a:cs typeface="Times New Roman" panose="02020603050405020304" pitchFamily="18" charset="0"/>
              </a:rPr>
              <a:t>+ başvurularının yapıldığı (erasmusprogrami.igdir.edu.tr) başvuru sistemine kullanıcı oluşturma ve bu kullanıcı girişiyle başvuru yapmaları özelliği eklendi. </a:t>
            </a:r>
            <a:r>
              <a:rPr lang="tr-TR" sz="2900" dirty="0" err="1">
                <a:latin typeface="Calibri" panose="020F0502020204030204" pitchFamily="34" charset="0"/>
                <a:ea typeface="Calibri" panose="020F0502020204030204" pitchFamily="34" charset="0"/>
                <a:cs typeface="Times New Roman" panose="02020603050405020304" pitchFamily="18" charset="0"/>
              </a:rPr>
              <a:t>Erasmus</a:t>
            </a:r>
            <a:r>
              <a:rPr lang="tr-TR" sz="2900" dirty="0">
                <a:latin typeface="Calibri" panose="020F0502020204030204" pitchFamily="34" charset="0"/>
                <a:ea typeface="Calibri" panose="020F0502020204030204" pitchFamily="34" charset="0"/>
                <a:cs typeface="Times New Roman" panose="02020603050405020304" pitchFamily="18" charset="0"/>
              </a:rPr>
              <a:t>+ başvurularının yapıldığı başvuru sistemine yapılan projelerle alakalı yeni alanlar eklendi ve başvuru yönetim paneli güncellendi.</a:t>
            </a:r>
          </a:p>
          <a:p>
            <a:pPr algn="just">
              <a:lnSpc>
                <a:spcPct val="107000"/>
              </a:lnSpc>
              <a:spcAft>
                <a:spcPts val="800"/>
              </a:spcAft>
            </a:pPr>
            <a:r>
              <a:rPr lang="tr-TR" sz="2900" dirty="0">
                <a:latin typeface="Calibri" panose="020F0502020204030204" pitchFamily="34" charset="0"/>
                <a:ea typeface="Calibri" panose="020F0502020204030204" pitchFamily="34" charset="0"/>
                <a:cs typeface="Times New Roman" panose="02020603050405020304" pitchFamily="18" charset="0"/>
              </a:rPr>
              <a:t>Mezun platformu (mezun.igdir.edu.tr)  güncellemeler yapılarak yayına alındı.</a:t>
            </a:r>
          </a:p>
          <a:p>
            <a:pPr algn="just">
              <a:lnSpc>
                <a:spcPct val="107000"/>
              </a:lnSpc>
              <a:spcAft>
                <a:spcPts val="800"/>
              </a:spcAft>
            </a:pPr>
            <a:r>
              <a:rPr lang="tr-TR" sz="2900" dirty="0">
                <a:latin typeface="Calibri" panose="020F0502020204030204" pitchFamily="34" charset="0"/>
                <a:ea typeface="Calibri" panose="020F0502020204030204" pitchFamily="34" charset="0"/>
                <a:cs typeface="Times New Roman" panose="02020603050405020304" pitchFamily="18" charset="0"/>
              </a:rPr>
              <a:t>Öğrenci Bilgi Sisteminin (Otomasyon) üniversitemize ait bir yazılım haline getirilmesi için çalışmalar yapıldı. Bu çalışmalar kapsamında Çankırı Karatekin Üniversitesi (ÇAKÜ) otomasyonu yerinde görülmek üzere ziyaret edildi. Çankırı Üniversitesi Otomasyon projesini incelendi. </a:t>
            </a:r>
            <a:r>
              <a:rPr lang="tr-TR" sz="2900" dirty="0" err="1">
                <a:latin typeface="Calibri" panose="020F0502020204030204" pitchFamily="34" charset="0"/>
                <a:ea typeface="Calibri" panose="020F0502020204030204" pitchFamily="34" charset="0"/>
                <a:cs typeface="Times New Roman" panose="02020603050405020304" pitchFamily="18" charset="0"/>
              </a:rPr>
              <a:t>ÇAKÜ’den</a:t>
            </a:r>
            <a:r>
              <a:rPr lang="tr-TR" sz="2900" dirty="0">
                <a:latin typeface="Calibri" panose="020F0502020204030204" pitchFamily="34" charset="0"/>
                <a:ea typeface="Calibri" panose="020F0502020204030204" pitchFamily="34" charset="0"/>
                <a:cs typeface="Times New Roman" panose="02020603050405020304" pitchFamily="18" charset="0"/>
              </a:rPr>
              <a:t> alınan otomasyona mevcut öğrenci verilerinin aktarımı üzerinde çalışıldı. Üniversitemiz Personel birimi ile görüşülerek </a:t>
            </a:r>
            <a:r>
              <a:rPr lang="tr-TR" sz="2900" dirty="0" err="1">
                <a:latin typeface="Calibri" panose="020F0502020204030204" pitchFamily="34" charset="0"/>
                <a:ea typeface="Calibri" panose="020F0502020204030204" pitchFamily="34" charset="0"/>
                <a:cs typeface="Times New Roman" panose="02020603050405020304" pitchFamily="18" charset="0"/>
              </a:rPr>
              <a:t>Unipa</a:t>
            </a:r>
            <a:r>
              <a:rPr lang="tr-TR" sz="2900" dirty="0">
                <a:latin typeface="Calibri" panose="020F0502020204030204" pitchFamily="34" charset="0"/>
                <a:ea typeface="Calibri" panose="020F0502020204030204" pitchFamily="34" charset="0"/>
                <a:cs typeface="Times New Roman" panose="02020603050405020304" pitchFamily="18" charset="0"/>
              </a:rPr>
              <a:t> Otomasyonu Personel Modülü ile Çankırı Üniversitesi Otomasyon projesinin Personel Modülü işleyişi karşılaştırıldı.</a:t>
            </a:r>
          </a:p>
          <a:p>
            <a:endParaRPr lang="tr-TR" dirty="0"/>
          </a:p>
        </p:txBody>
      </p:sp>
      <p:sp>
        <p:nvSpPr>
          <p:cNvPr id="4" name="Slayt Numarası Yer Tutucusu 3"/>
          <p:cNvSpPr>
            <a:spLocks noGrp="1"/>
          </p:cNvSpPr>
          <p:nvPr>
            <p:ph type="sldNum" sz="quarter" idx="12"/>
          </p:nvPr>
        </p:nvSpPr>
        <p:spPr/>
        <p:txBody>
          <a:bodyPr/>
          <a:lstStyle/>
          <a:p>
            <a:fld id="{AC786528-2F04-457D-8FED-47AA3420C7EB}" type="slidenum">
              <a:rPr lang="tr-TR" smtClean="0"/>
              <a:pPr/>
              <a:t>46</a:t>
            </a:fld>
            <a:endParaRPr lang="tr-TR"/>
          </a:p>
        </p:txBody>
      </p:sp>
    </p:spTree>
    <p:extLst>
      <p:ext uri="{BB962C8B-B14F-4D97-AF65-F5344CB8AC3E}">
        <p14:creationId xmlns:p14="http://schemas.microsoft.com/office/powerpoint/2010/main" val="217314483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n w="13335" cmpd="sng">
                  <a:solidFill>
                    <a:srgbClr val="759AA5">
                      <a:lumMod val="50000"/>
                    </a:srgbClr>
                  </a:solidFill>
                  <a:prstDash val="solid"/>
                </a:ln>
                <a:solidFill>
                  <a:srgbClr val="B9AB6F">
                    <a:tint val="1000"/>
                  </a:srgbClr>
                </a:solidFill>
                <a:latin typeface="Calibri" pitchFamily="34" charset="0"/>
                <a:cs typeface="Calibri" pitchFamily="34" charset="0"/>
              </a:rPr>
              <a:t>YAPILAN FAALİYETLER </a:t>
            </a:r>
            <a:endParaRPr lang="tr-TR" dirty="0"/>
          </a:p>
        </p:txBody>
      </p:sp>
      <p:sp>
        <p:nvSpPr>
          <p:cNvPr id="3" name="İçerik Yer Tutucusu 2"/>
          <p:cNvSpPr>
            <a:spLocks noGrp="1"/>
          </p:cNvSpPr>
          <p:nvPr>
            <p:ph idx="1"/>
          </p:nvPr>
        </p:nvSpPr>
        <p:spPr/>
        <p:txBody>
          <a:bodyPr>
            <a:normAutofit fontScale="55000" lnSpcReduction="20000"/>
          </a:bodyPr>
          <a:lstStyle/>
          <a:p>
            <a:pPr algn="just">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Otomasyon yazılım süreçlerinin yönetim süreci için </a:t>
            </a:r>
            <a:r>
              <a:rPr lang="tr-TR" dirty="0" err="1">
                <a:latin typeface="Calibri" panose="020F0502020204030204" pitchFamily="34" charset="0"/>
                <a:ea typeface="Calibri" panose="020F0502020204030204" pitchFamily="34" charset="0"/>
                <a:cs typeface="Times New Roman" panose="02020603050405020304" pitchFamily="18" charset="0"/>
              </a:rPr>
              <a:t>Jira</a:t>
            </a:r>
            <a:r>
              <a:rPr lang="tr-TR" dirty="0">
                <a:latin typeface="Calibri" panose="020F0502020204030204" pitchFamily="34" charset="0"/>
                <a:ea typeface="Calibri" panose="020F0502020204030204" pitchFamily="34" charset="0"/>
                <a:cs typeface="Times New Roman" panose="02020603050405020304" pitchFamily="18" charset="0"/>
              </a:rPr>
              <a:t> hesabı açıldı ve kuruldu.</a:t>
            </a:r>
          </a:p>
          <a:p>
            <a:pPr algn="just">
              <a:lnSpc>
                <a:spcPct val="107000"/>
              </a:lnSpc>
              <a:spcAft>
                <a:spcPts val="800"/>
              </a:spcAft>
            </a:pPr>
            <a:r>
              <a:rPr lang="tr-TR" dirty="0" err="1">
                <a:latin typeface="Calibri" panose="020F0502020204030204" pitchFamily="34" charset="0"/>
                <a:ea typeface="Calibri" panose="020F0502020204030204" pitchFamily="34" charset="0"/>
                <a:cs typeface="Times New Roman" panose="02020603050405020304" pitchFamily="18" charset="0"/>
              </a:rPr>
              <a:t>Unipa</a:t>
            </a:r>
            <a:r>
              <a:rPr lang="tr-TR" dirty="0">
                <a:latin typeface="Calibri" panose="020F0502020204030204" pitchFamily="34" charset="0"/>
                <a:ea typeface="Calibri" panose="020F0502020204030204" pitchFamily="34" charset="0"/>
                <a:cs typeface="Times New Roman" panose="02020603050405020304" pitchFamily="18" charset="0"/>
              </a:rPr>
              <a:t> Otomasyonu Personel Modülü verilerini ÇAKÜ otomasyon projesine aktarmak için yazılım projesi geliştirildi. Çankırı Üniversitesi </a:t>
            </a:r>
            <a:r>
              <a:rPr lang="tr-TR" dirty="0" err="1">
                <a:latin typeface="Calibri" panose="020F0502020204030204" pitchFamily="34" charset="0"/>
                <a:ea typeface="Calibri" panose="020F0502020204030204" pitchFamily="34" charset="0"/>
                <a:cs typeface="Times New Roman" panose="02020603050405020304" pitchFamily="18" charset="0"/>
              </a:rPr>
              <a:t>Otomasyonu’nda</a:t>
            </a:r>
            <a:r>
              <a:rPr lang="tr-TR" dirty="0">
                <a:latin typeface="Calibri" panose="020F0502020204030204" pitchFamily="34" charset="0"/>
                <a:ea typeface="Calibri" panose="020F0502020204030204" pitchFamily="34" charset="0"/>
                <a:cs typeface="Times New Roman" panose="02020603050405020304" pitchFamily="18" charset="0"/>
              </a:rPr>
              <a:t> oluşan yazılım hataları giderildi.</a:t>
            </a:r>
          </a:p>
          <a:p>
            <a:pPr algn="just">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Resmi web sitesinde yapılan güncellemeler incelendi. Hata raporları çıkarıldı.</a:t>
            </a:r>
          </a:p>
          <a:p>
            <a:pPr algn="just">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Resmi web sitesinin </a:t>
            </a:r>
            <a:r>
              <a:rPr lang="tr-TR" dirty="0" err="1">
                <a:latin typeface="Calibri" panose="020F0502020204030204" pitchFamily="34" charset="0"/>
                <a:ea typeface="Calibri" panose="020F0502020204030204" pitchFamily="34" charset="0"/>
                <a:cs typeface="Times New Roman" panose="02020603050405020304" pitchFamily="18" charset="0"/>
              </a:rPr>
              <a:t>subdomainlerini</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err="1">
                <a:latin typeface="Calibri" panose="020F0502020204030204" pitchFamily="34" charset="0"/>
                <a:ea typeface="Calibri" panose="020F0502020204030204" pitchFamily="34" charset="0"/>
                <a:cs typeface="Times New Roman" panose="02020603050405020304" pitchFamily="18" charset="0"/>
              </a:rPr>
              <a:t>MVC’ye</a:t>
            </a:r>
            <a:r>
              <a:rPr lang="tr-TR" dirty="0">
                <a:latin typeface="Calibri" panose="020F0502020204030204" pitchFamily="34" charset="0"/>
                <a:ea typeface="Calibri" panose="020F0502020204030204" pitchFamily="34" charset="0"/>
                <a:cs typeface="Times New Roman" panose="02020603050405020304" pitchFamily="18" charset="0"/>
              </a:rPr>
              <a:t> taşımak için alt yapı hazırlandı.</a:t>
            </a:r>
          </a:p>
          <a:p>
            <a:pPr algn="just">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Resmi web sitesinin İngilizce çevirisi düzenlendi.</a:t>
            </a:r>
          </a:p>
          <a:p>
            <a:pPr algn="just">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MVC projeleri için Site Haritaları oluşturuldu ve SEO çalışmaları yapıldı. </a:t>
            </a:r>
          </a:p>
          <a:p>
            <a:pPr algn="just">
              <a:lnSpc>
                <a:spcPct val="107000"/>
              </a:lnSpc>
              <a:spcAft>
                <a:spcPts val="800"/>
              </a:spcAft>
            </a:pPr>
            <a:r>
              <a:rPr lang="tr-TR" dirty="0" err="1">
                <a:latin typeface="Calibri" panose="020F0502020204030204" pitchFamily="34" charset="0"/>
                <a:ea typeface="Calibri" panose="020F0502020204030204" pitchFamily="34" charset="0"/>
                <a:cs typeface="Times New Roman" panose="02020603050405020304" pitchFamily="18" charset="0"/>
              </a:rPr>
              <a:t>Subdomainleri</a:t>
            </a:r>
            <a:r>
              <a:rPr lang="tr-TR" dirty="0">
                <a:latin typeface="Calibri" panose="020F0502020204030204" pitchFamily="34" charset="0"/>
                <a:ea typeface="Calibri" panose="020F0502020204030204" pitchFamily="34" charset="0"/>
                <a:cs typeface="Times New Roman" panose="02020603050405020304" pitchFamily="18" charset="0"/>
              </a:rPr>
              <a:t> yönetmek için kontrol paneli yapıldı.</a:t>
            </a:r>
          </a:p>
          <a:p>
            <a:pPr algn="just">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TOMER </a:t>
            </a:r>
            <a:r>
              <a:rPr lang="tr-TR" dirty="0" err="1">
                <a:latin typeface="Calibri" panose="020F0502020204030204" pitchFamily="34" charset="0"/>
                <a:ea typeface="Calibri" panose="020F0502020204030204" pitchFamily="34" charset="0"/>
                <a:cs typeface="Times New Roman" panose="02020603050405020304" pitchFamily="18" charset="0"/>
              </a:rPr>
              <a:t>subdomaini</a:t>
            </a:r>
            <a:r>
              <a:rPr lang="tr-TR" dirty="0">
                <a:latin typeface="Calibri" panose="020F0502020204030204" pitchFamily="34" charset="0"/>
                <a:ea typeface="Calibri" panose="020F0502020204030204" pitchFamily="34" charset="0"/>
                <a:cs typeface="Times New Roman" panose="02020603050405020304" pitchFamily="18" charset="0"/>
              </a:rPr>
              <a:t> için Arapça, Farsça ve </a:t>
            </a:r>
            <a:r>
              <a:rPr lang="tr-TR" dirty="0" err="1">
                <a:latin typeface="Calibri" panose="020F0502020204030204" pitchFamily="34" charset="0"/>
                <a:ea typeface="Calibri" panose="020F0502020204030204" pitchFamily="34" charset="0"/>
                <a:cs typeface="Times New Roman" panose="02020603050405020304" pitchFamily="18" charset="0"/>
              </a:rPr>
              <a:t>Somalice</a:t>
            </a:r>
            <a:r>
              <a:rPr lang="tr-TR" dirty="0">
                <a:latin typeface="Calibri" panose="020F0502020204030204" pitchFamily="34" charset="0"/>
                <a:ea typeface="Calibri" panose="020F0502020204030204" pitchFamily="34" charset="0"/>
                <a:cs typeface="Times New Roman" panose="02020603050405020304" pitchFamily="18" charset="0"/>
              </a:rPr>
              <a:t> dilleri eklendi.</a:t>
            </a:r>
          </a:p>
          <a:p>
            <a:pPr algn="just">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Web sitesi </a:t>
            </a:r>
            <a:r>
              <a:rPr lang="tr-TR" dirty="0" err="1">
                <a:latin typeface="Calibri" panose="020F0502020204030204" pitchFamily="34" charset="0"/>
                <a:ea typeface="Calibri" panose="020F0502020204030204" pitchFamily="34" charset="0"/>
                <a:cs typeface="Times New Roman" panose="02020603050405020304" pitchFamily="18" charset="0"/>
              </a:rPr>
              <a:t>arayüzünde</a:t>
            </a:r>
            <a:r>
              <a:rPr lang="tr-TR" dirty="0">
                <a:latin typeface="Calibri" panose="020F0502020204030204" pitchFamily="34" charset="0"/>
                <a:ea typeface="Calibri" panose="020F0502020204030204" pitchFamily="34" charset="0"/>
                <a:cs typeface="Times New Roman" panose="02020603050405020304" pitchFamily="18" charset="0"/>
              </a:rPr>
              <a:t> değişikliğe gidildi, sitelerde kullanılan 73 eklenti güncellendi.</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Resmi site ve </a:t>
            </a:r>
            <a:r>
              <a:rPr lang="tr-TR" dirty="0" err="1">
                <a:latin typeface="Calibri" panose="020F0502020204030204" pitchFamily="34" charset="0"/>
                <a:ea typeface="Calibri" panose="020F0502020204030204" pitchFamily="34" charset="0"/>
                <a:cs typeface="Times New Roman" panose="02020603050405020304" pitchFamily="18" charset="0"/>
              </a:rPr>
              <a:t>subdomainlerin</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err="1">
                <a:latin typeface="Calibri" panose="020F0502020204030204" pitchFamily="34" charset="0"/>
                <a:ea typeface="Calibri" panose="020F0502020204030204" pitchFamily="34" charset="0"/>
                <a:cs typeface="Times New Roman" panose="02020603050405020304" pitchFamily="18" charset="0"/>
              </a:rPr>
              <a:t>arayüzünde</a:t>
            </a:r>
            <a:r>
              <a:rPr lang="tr-TR" dirty="0">
                <a:latin typeface="Calibri" panose="020F0502020204030204" pitchFamily="34" charset="0"/>
                <a:ea typeface="Calibri" panose="020F0502020204030204" pitchFamily="34" charset="0"/>
                <a:cs typeface="Times New Roman" panose="02020603050405020304" pitchFamily="18" charset="0"/>
              </a:rPr>
              <a:t> güncellemeler yapıldı. Siber güvenliği artırmak amacıyla </a:t>
            </a:r>
            <a:r>
              <a:rPr lang="tr-TR" dirty="0" err="1">
                <a:latin typeface="Calibri" panose="020F0502020204030204" pitchFamily="34" charset="0"/>
                <a:ea typeface="Calibri" panose="020F0502020204030204" pitchFamily="34" charset="0"/>
                <a:cs typeface="Times New Roman" panose="02020603050405020304" pitchFamily="18" charset="0"/>
              </a:rPr>
              <a:t>veritabanı</a:t>
            </a:r>
            <a:r>
              <a:rPr lang="tr-TR" dirty="0">
                <a:latin typeface="Calibri" panose="020F0502020204030204" pitchFamily="34" charset="0"/>
                <a:ea typeface="Calibri" panose="020F0502020204030204" pitchFamily="34" charset="0"/>
                <a:cs typeface="Times New Roman" panose="02020603050405020304" pitchFamily="18" charset="0"/>
              </a:rPr>
              <a:t> bağlantılarında kullanılmak üzere 83 </a:t>
            </a:r>
            <a:r>
              <a:rPr lang="tr-TR" dirty="0" err="1">
                <a:latin typeface="Calibri" panose="020F0502020204030204" pitchFamily="34" charset="0"/>
                <a:ea typeface="Calibri" panose="020F0502020204030204" pitchFamily="34" charset="0"/>
                <a:cs typeface="Times New Roman" panose="02020603050405020304" pitchFamily="18" charset="0"/>
              </a:rPr>
              <a:t>Stored</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err="1">
                <a:latin typeface="Calibri" panose="020F0502020204030204" pitchFamily="34" charset="0"/>
                <a:ea typeface="Calibri" panose="020F0502020204030204" pitchFamily="34" charset="0"/>
                <a:cs typeface="Times New Roman" panose="02020603050405020304" pitchFamily="18" charset="0"/>
              </a:rPr>
              <a:t>Prosedure</a:t>
            </a:r>
            <a:r>
              <a:rPr lang="tr-TR" dirty="0">
                <a:latin typeface="Calibri" panose="020F0502020204030204" pitchFamily="34" charset="0"/>
                <a:ea typeface="Calibri" panose="020F0502020204030204" pitchFamily="34" charset="0"/>
                <a:cs typeface="Times New Roman" panose="02020603050405020304" pitchFamily="18" charset="0"/>
              </a:rPr>
              <a:t> (SP) oluşturuldu.  </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Akademik Dergilerimiz için kullanılan web sitelerinde </a:t>
            </a:r>
            <a:r>
              <a:rPr lang="tr-TR" dirty="0" err="1">
                <a:latin typeface="Calibri" panose="020F0502020204030204" pitchFamily="34" charset="0"/>
                <a:ea typeface="Calibri" panose="020F0502020204030204" pitchFamily="34" charset="0"/>
                <a:cs typeface="Times New Roman" panose="02020603050405020304" pitchFamily="18" charset="0"/>
              </a:rPr>
              <a:t>arayüz</a:t>
            </a:r>
            <a:r>
              <a:rPr lang="tr-TR" dirty="0">
                <a:latin typeface="Calibri" panose="020F0502020204030204" pitchFamily="34" charset="0"/>
                <a:ea typeface="Calibri" panose="020F0502020204030204" pitchFamily="34" charset="0"/>
                <a:cs typeface="Times New Roman" panose="02020603050405020304" pitchFamily="18" charset="0"/>
              </a:rPr>
              <a:t> güncellemeleri yapıldı. İhtiyaçlar doğrultusunda yeni alanlar eklendi.</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Yıl içerisinde web sorumlularına yüz yüze, web ve telefon aracılığıyla yardımcı olundu.</a:t>
            </a:r>
          </a:p>
          <a:p>
            <a:endParaRPr lang="tr-TR" dirty="0"/>
          </a:p>
        </p:txBody>
      </p:sp>
      <p:sp>
        <p:nvSpPr>
          <p:cNvPr id="4" name="Slayt Numarası Yer Tutucusu 3"/>
          <p:cNvSpPr>
            <a:spLocks noGrp="1"/>
          </p:cNvSpPr>
          <p:nvPr>
            <p:ph type="sldNum" sz="quarter" idx="12"/>
          </p:nvPr>
        </p:nvSpPr>
        <p:spPr/>
        <p:txBody>
          <a:bodyPr/>
          <a:lstStyle/>
          <a:p>
            <a:fld id="{AC786528-2F04-457D-8FED-47AA3420C7EB}" type="slidenum">
              <a:rPr lang="tr-TR" smtClean="0"/>
              <a:pPr/>
              <a:t>47</a:t>
            </a:fld>
            <a:endParaRPr lang="tr-TR"/>
          </a:p>
        </p:txBody>
      </p:sp>
    </p:spTree>
    <p:extLst>
      <p:ext uri="{BB962C8B-B14F-4D97-AF65-F5344CB8AC3E}">
        <p14:creationId xmlns:p14="http://schemas.microsoft.com/office/powerpoint/2010/main" val="234837487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n w="13335" cmpd="sng">
                  <a:solidFill>
                    <a:srgbClr val="759AA5">
                      <a:lumMod val="50000"/>
                    </a:srgbClr>
                  </a:solidFill>
                  <a:prstDash val="solid"/>
                </a:ln>
                <a:solidFill>
                  <a:srgbClr val="B9AB6F">
                    <a:tint val="1000"/>
                  </a:srgbClr>
                </a:solidFill>
                <a:latin typeface="Calibri" pitchFamily="34" charset="0"/>
                <a:cs typeface="Calibri" pitchFamily="34" charset="0"/>
              </a:rPr>
              <a:t>YAPILAN FAALİYETLER </a:t>
            </a:r>
            <a:endParaRPr lang="tr-TR" dirty="0"/>
          </a:p>
        </p:txBody>
      </p:sp>
      <p:sp>
        <p:nvSpPr>
          <p:cNvPr id="3" name="İçerik Yer Tutucusu 2"/>
          <p:cNvSpPr>
            <a:spLocks noGrp="1"/>
          </p:cNvSpPr>
          <p:nvPr>
            <p:ph idx="1"/>
          </p:nvPr>
        </p:nvSpPr>
        <p:spPr/>
        <p:txBody>
          <a:bodyPr>
            <a:normAutofit fontScale="47500" lnSpcReduction="20000"/>
          </a:bodyPr>
          <a:lstStyle/>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Birimlerin istekleri doğrultusunda EBYS aracılığıyla birimimize gelen web yetkilendirme, site ve diğer talepler karşılandı.</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Birimlerin (Lisansüstü Eğitim Enstitüsü, Fakülteler, Yüksekokullar, Meslek Yüksekokulları, Araştırma Merkezleri, Koordinatörlükler, İdari Birimler, Daire Başkanlıkları) Türkçe ve İngilizce web sayfaları kontrol edildi. Tespit edilen eksik sayfalar ilgili birimlere resmi yazıyla iletildi.</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Birim ve diğer web siteleri (65 Adet) MVC ye taşındı. </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Google </a:t>
            </a:r>
            <a:r>
              <a:rPr lang="tr-TR" dirty="0" err="1">
                <a:latin typeface="Calibri" panose="020F0502020204030204" pitchFamily="34" charset="0"/>
                <a:ea typeface="Calibri" panose="020F0502020204030204" pitchFamily="34" charset="0"/>
                <a:cs typeface="Times New Roman" panose="02020603050405020304" pitchFamily="18" charset="0"/>
              </a:rPr>
              <a:t>Search</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err="1">
                <a:latin typeface="Calibri" panose="020F0502020204030204" pitchFamily="34" charset="0"/>
                <a:ea typeface="Calibri" panose="020F0502020204030204" pitchFamily="34" charset="0"/>
                <a:cs typeface="Times New Roman" panose="02020603050405020304" pitchFamily="18" charset="0"/>
              </a:rPr>
              <a:t>Console’a</a:t>
            </a:r>
            <a:r>
              <a:rPr lang="tr-TR" dirty="0">
                <a:latin typeface="Calibri" panose="020F0502020204030204" pitchFamily="34" charset="0"/>
                <a:ea typeface="Calibri" panose="020F0502020204030204" pitchFamily="34" charset="0"/>
                <a:cs typeface="Times New Roman" panose="02020603050405020304" pitchFamily="18" charset="0"/>
              </a:rPr>
              <a:t> birimlerin linkleri ve haritaları (28 Adet) eklendi.</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Birim, proje ve sempozyum web siteleri (8 adet) oluşturuldu.</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-Uluslararası Katılımlı Türkiye 7. Tohumculuk Kongresi (tohum2021.igdir.edu.tr)</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-Doğa benimle; Çevre Okuryazarıyım Her Yerde (dogabenimle.igdir.edu.tr)</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-Teknopark (teknopark.igdir.edu.tr)</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a:t>
            </a:r>
            <a:r>
              <a:rPr lang="tr-TR"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YÖK Anadolu Projesi (yokanadoluprojesi.igdir.edu.tr)</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-Engelli Öğrenci Birimi (engelsiz.igdir.edu.tr)</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a:t>
            </a:r>
            <a:r>
              <a:rPr lang="tr-TR"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Katma Değeri Yüksek Tarımsal Ürünlerde İhtisaslaşma Koordinatörlüğü (ihtisas.igdir.edu.tr)</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-Iğdır Üniversitesi Tarım Bilimleri Dergisi (tbd</a:t>
            </a:r>
            <a:r>
              <a:rPr lang="tr-TR"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.igdir.edu.tr</a:t>
            </a:r>
            <a:r>
              <a:rPr lang="tr-TR"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-İktisadi ve İdari Bilimler Fakültesi Dergisi - </a:t>
            </a:r>
            <a:r>
              <a:rPr lang="tr-TR" dirty="0" err="1">
                <a:latin typeface="Calibri" panose="020F0502020204030204" pitchFamily="34" charset="0"/>
                <a:ea typeface="Calibri" panose="020F0502020204030204" pitchFamily="34" charset="0"/>
                <a:cs typeface="Times New Roman" panose="02020603050405020304" pitchFamily="18" charset="0"/>
              </a:rPr>
              <a:t>Journal</a:t>
            </a:r>
            <a:r>
              <a:rPr lang="tr-TR" dirty="0">
                <a:latin typeface="Calibri" panose="020F0502020204030204" pitchFamily="34" charset="0"/>
                <a:ea typeface="Calibri" panose="020F0502020204030204" pitchFamily="34" charset="0"/>
                <a:cs typeface="Times New Roman" panose="02020603050405020304" pitchFamily="18" charset="0"/>
              </a:rPr>
              <a:t> of </a:t>
            </a:r>
            <a:r>
              <a:rPr lang="tr-TR" dirty="0" err="1">
                <a:latin typeface="Calibri" panose="020F0502020204030204" pitchFamily="34" charset="0"/>
                <a:ea typeface="Calibri" panose="020F0502020204030204" pitchFamily="34" charset="0"/>
                <a:cs typeface="Times New Roman" panose="02020603050405020304" pitchFamily="18" charset="0"/>
              </a:rPr>
              <a:t>The</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err="1">
                <a:latin typeface="Calibri" panose="020F0502020204030204" pitchFamily="34" charset="0"/>
                <a:ea typeface="Calibri" panose="020F0502020204030204" pitchFamily="34" charset="0"/>
                <a:cs typeface="Times New Roman" panose="02020603050405020304" pitchFamily="18" charset="0"/>
              </a:rPr>
              <a:t>Faculty</a:t>
            </a:r>
            <a:r>
              <a:rPr lang="tr-TR" dirty="0">
                <a:latin typeface="Calibri" panose="020F0502020204030204" pitchFamily="34" charset="0"/>
                <a:ea typeface="Calibri" panose="020F0502020204030204" pitchFamily="34" charset="0"/>
                <a:cs typeface="Times New Roman" panose="02020603050405020304" pitchFamily="18" charset="0"/>
              </a:rPr>
              <a:t> of </a:t>
            </a:r>
            <a:r>
              <a:rPr lang="tr-TR" dirty="0" err="1">
                <a:latin typeface="Calibri" panose="020F0502020204030204" pitchFamily="34" charset="0"/>
                <a:ea typeface="Calibri" panose="020F0502020204030204" pitchFamily="34" charset="0"/>
                <a:cs typeface="Times New Roman" panose="02020603050405020304" pitchFamily="18" charset="0"/>
              </a:rPr>
              <a:t>Economics</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err="1">
                <a:latin typeface="Calibri" panose="020F0502020204030204" pitchFamily="34" charset="0"/>
                <a:ea typeface="Calibri" panose="020F0502020204030204" pitchFamily="34" charset="0"/>
                <a:cs typeface="Times New Roman" panose="02020603050405020304" pitchFamily="18" charset="0"/>
              </a:rPr>
              <a:t>and</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err="1">
                <a:latin typeface="Calibri" panose="020F0502020204030204" pitchFamily="34" charset="0"/>
                <a:ea typeface="Calibri" panose="020F0502020204030204" pitchFamily="34" charset="0"/>
                <a:cs typeface="Times New Roman" panose="02020603050405020304" pitchFamily="18" charset="0"/>
              </a:rPr>
              <a:t>Administrative</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err="1">
                <a:latin typeface="Calibri" panose="020F0502020204030204" pitchFamily="34" charset="0"/>
                <a:ea typeface="Calibri" panose="020F0502020204030204" pitchFamily="34" charset="0"/>
                <a:cs typeface="Times New Roman" panose="02020603050405020304" pitchFamily="18" charset="0"/>
              </a:rPr>
              <a:t>Sciences</a:t>
            </a:r>
            <a:r>
              <a:rPr lang="tr-TR" dirty="0">
                <a:latin typeface="Calibri" panose="020F0502020204030204" pitchFamily="34" charset="0"/>
                <a:ea typeface="Calibri" panose="020F0502020204030204" pitchFamily="34" charset="0"/>
                <a:cs typeface="Times New Roman" panose="02020603050405020304" pitchFamily="18" charset="0"/>
              </a:rPr>
              <a:t> (iibfdergi.igdir.edu.tr)</a:t>
            </a:r>
          </a:p>
          <a:p>
            <a:endParaRPr lang="tr-TR" dirty="0"/>
          </a:p>
        </p:txBody>
      </p:sp>
      <p:sp>
        <p:nvSpPr>
          <p:cNvPr id="4" name="Slayt Numarası Yer Tutucusu 3"/>
          <p:cNvSpPr>
            <a:spLocks noGrp="1"/>
          </p:cNvSpPr>
          <p:nvPr>
            <p:ph type="sldNum" sz="quarter" idx="12"/>
          </p:nvPr>
        </p:nvSpPr>
        <p:spPr/>
        <p:txBody>
          <a:bodyPr/>
          <a:lstStyle/>
          <a:p>
            <a:fld id="{AC786528-2F04-457D-8FED-47AA3420C7EB}" type="slidenum">
              <a:rPr lang="tr-TR" smtClean="0"/>
              <a:pPr/>
              <a:t>48</a:t>
            </a:fld>
            <a:endParaRPr lang="tr-TR"/>
          </a:p>
        </p:txBody>
      </p:sp>
    </p:spTree>
    <p:extLst>
      <p:ext uri="{BB962C8B-B14F-4D97-AF65-F5344CB8AC3E}">
        <p14:creationId xmlns:p14="http://schemas.microsoft.com/office/powerpoint/2010/main" val="241442602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n w="13335" cmpd="sng">
                  <a:solidFill>
                    <a:srgbClr val="759AA5">
                      <a:lumMod val="50000"/>
                    </a:srgbClr>
                  </a:solidFill>
                  <a:prstDash val="solid"/>
                </a:ln>
                <a:solidFill>
                  <a:srgbClr val="B9AB6F">
                    <a:tint val="1000"/>
                  </a:srgbClr>
                </a:solidFill>
                <a:latin typeface="Calibri" pitchFamily="34" charset="0"/>
                <a:cs typeface="Calibri" pitchFamily="34" charset="0"/>
              </a:rPr>
              <a:t>YAPILAN FAALİYETLER </a:t>
            </a:r>
            <a:endParaRPr lang="tr-TR" dirty="0"/>
          </a:p>
        </p:txBody>
      </p:sp>
      <p:sp>
        <p:nvSpPr>
          <p:cNvPr id="3" name="İçerik Yer Tutucusu 2"/>
          <p:cNvSpPr>
            <a:spLocks noGrp="1"/>
          </p:cNvSpPr>
          <p:nvPr>
            <p:ph idx="1"/>
          </p:nvPr>
        </p:nvSpPr>
        <p:spPr/>
        <p:txBody>
          <a:bodyPr>
            <a:normAutofit fontScale="47500" lnSpcReduction="20000"/>
          </a:bodyPr>
          <a:lstStyle/>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Birimlerin istekleri doğrultusunda EBYS aracılığıyla birimimize gelen web yetkilendirme, site ve diğer talepler karşılandı.</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Birimlerin (Lisansüstü Eğitim Enstitüsü, Fakülteler, Yüksekokullar, Meslek Yüksekokulları, Araştırma Merkezleri, Koordinatörlükler, İdari Birimler, Daire Başkanlıkları) Türkçe ve İngilizce web sayfaları kontrol edildi. Tespit edilen eksik sayfalar ilgili birimlere resmi yazıyla iletildi.</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Birim ve diğer web siteleri (65 Adet) MVC ye taşındı. </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Google </a:t>
            </a:r>
            <a:r>
              <a:rPr lang="tr-TR" dirty="0" err="1">
                <a:latin typeface="Calibri" panose="020F0502020204030204" pitchFamily="34" charset="0"/>
                <a:ea typeface="Calibri" panose="020F0502020204030204" pitchFamily="34" charset="0"/>
                <a:cs typeface="Times New Roman" panose="02020603050405020304" pitchFamily="18" charset="0"/>
              </a:rPr>
              <a:t>Search</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err="1">
                <a:latin typeface="Calibri" panose="020F0502020204030204" pitchFamily="34" charset="0"/>
                <a:ea typeface="Calibri" panose="020F0502020204030204" pitchFamily="34" charset="0"/>
                <a:cs typeface="Times New Roman" panose="02020603050405020304" pitchFamily="18" charset="0"/>
              </a:rPr>
              <a:t>Console’a</a:t>
            </a:r>
            <a:r>
              <a:rPr lang="tr-TR" dirty="0">
                <a:latin typeface="Calibri" panose="020F0502020204030204" pitchFamily="34" charset="0"/>
                <a:ea typeface="Calibri" panose="020F0502020204030204" pitchFamily="34" charset="0"/>
                <a:cs typeface="Times New Roman" panose="02020603050405020304" pitchFamily="18" charset="0"/>
              </a:rPr>
              <a:t> birimlerin linkleri ve haritaları (28 Adet) eklendi.</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Birim, proje ve sempozyum web siteleri (8 adet) oluşturuldu.</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-Uluslararası Katılımlı Türkiye 7. Tohumculuk Kongresi (tohum2021.igdir.edu.tr)</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-Doğa benimle; Çevre Okuryazarıyım Her Yerde (dogabenimle.igdir.edu.tr)</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-Teknopark (teknopark.igdir.edu.tr)</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a:t>
            </a:r>
            <a:r>
              <a:rPr lang="tr-TR"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YÖK Anadolu Projesi (yokanadoluprojesi.igdir.edu.tr)</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-Engelli Öğrenci Birimi (engelsiz.igdir.edu.tr)</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a:t>
            </a:r>
            <a:r>
              <a:rPr lang="tr-TR"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Katma Değeri Yüksek Tarımsal Ürünlerde İhtisaslaşma Koordinatörlüğü (ihtisas.igdir.edu.tr)</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-Iğdır Üniversitesi Tarım Bilimleri Dergisi (tbd</a:t>
            </a:r>
            <a:r>
              <a:rPr lang="tr-TR"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.igdir.edu.tr</a:t>
            </a:r>
            <a:r>
              <a:rPr lang="tr-TR"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tr-TR" dirty="0">
                <a:latin typeface="Calibri" panose="020F0502020204030204" pitchFamily="34" charset="0"/>
                <a:ea typeface="Calibri" panose="020F0502020204030204" pitchFamily="34" charset="0"/>
                <a:cs typeface="Times New Roman" panose="02020603050405020304" pitchFamily="18" charset="0"/>
              </a:rPr>
              <a:t>-İktisadi ve İdari Bilimler Fakültesi Dergisi - </a:t>
            </a:r>
            <a:r>
              <a:rPr lang="tr-TR" dirty="0" err="1">
                <a:latin typeface="Calibri" panose="020F0502020204030204" pitchFamily="34" charset="0"/>
                <a:ea typeface="Calibri" panose="020F0502020204030204" pitchFamily="34" charset="0"/>
                <a:cs typeface="Times New Roman" panose="02020603050405020304" pitchFamily="18" charset="0"/>
              </a:rPr>
              <a:t>Journal</a:t>
            </a:r>
            <a:r>
              <a:rPr lang="tr-TR" dirty="0">
                <a:latin typeface="Calibri" panose="020F0502020204030204" pitchFamily="34" charset="0"/>
                <a:ea typeface="Calibri" panose="020F0502020204030204" pitchFamily="34" charset="0"/>
                <a:cs typeface="Times New Roman" panose="02020603050405020304" pitchFamily="18" charset="0"/>
              </a:rPr>
              <a:t> of </a:t>
            </a:r>
            <a:r>
              <a:rPr lang="tr-TR" dirty="0" err="1">
                <a:latin typeface="Calibri" panose="020F0502020204030204" pitchFamily="34" charset="0"/>
                <a:ea typeface="Calibri" panose="020F0502020204030204" pitchFamily="34" charset="0"/>
                <a:cs typeface="Times New Roman" panose="02020603050405020304" pitchFamily="18" charset="0"/>
              </a:rPr>
              <a:t>The</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err="1">
                <a:latin typeface="Calibri" panose="020F0502020204030204" pitchFamily="34" charset="0"/>
                <a:ea typeface="Calibri" panose="020F0502020204030204" pitchFamily="34" charset="0"/>
                <a:cs typeface="Times New Roman" panose="02020603050405020304" pitchFamily="18" charset="0"/>
              </a:rPr>
              <a:t>Faculty</a:t>
            </a:r>
            <a:r>
              <a:rPr lang="tr-TR" dirty="0">
                <a:latin typeface="Calibri" panose="020F0502020204030204" pitchFamily="34" charset="0"/>
                <a:ea typeface="Calibri" panose="020F0502020204030204" pitchFamily="34" charset="0"/>
                <a:cs typeface="Times New Roman" panose="02020603050405020304" pitchFamily="18" charset="0"/>
              </a:rPr>
              <a:t> of </a:t>
            </a:r>
            <a:r>
              <a:rPr lang="tr-TR" dirty="0" err="1">
                <a:latin typeface="Calibri" panose="020F0502020204030204" pitchFamily="34" charset="0"/>
                <a:ea typeface="Calibri" panose="020F0502020204030204" pitchFamily="34" charset="0"/>
                <a:cs typeface="Times New Roman" panose="02020603050405020304" pitchFamily="18" charset="0"/>
              </a:rPr>
              <a:t>Economics</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err="1">
                <a:latin typeface="Calibri" panose="020F0502020204030204" pitchFamily="34" charset="0"/>
                <a:ea typeface="Calibri" panose="020F0502020204030204" pitchFamily="34" charset="0"/>
                <a:cs typeface="Times New Roman" panose="02020603050405020304" pitchFamily="18" charset="0"/>
              </a:rPr>
              <a:t>and</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err="1">
                <a:latin typeface="Calibri" panose="020F0502020204030204" pitchFamily="34" charset="0"/>
                <a:ea typeface="Calibri" panose="020F0502020204030204" pitchFamily="34" charset="0"/>
                <a:cs typeface="Times New Roman" panose="02020603050405020304" pitchFamily="18" charset="0"/>
              </a:rPr>
              <a:t>Administrative</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err="1">
                <a:latin typeface="Calibri" panose="020F0502020204030204" pitchFamily="34" charset="0"/>
                <a:ea typeface="Calibri" panose="020F0502020204030204" pitchFamily="34" charset="0"/>
                <a:cs typeface="Times New Roman" panose="02020603050405020304" pitchFamily="18" charset="0"/>
              </a:rPr>
              <a:t>Sciences</a:t>
            </a:r>
            <a:r>
              <a:rPr lang="tr-TR" dirty="0">
                <a:latin typeface="Calibri" panose="020F0502020204030204" pitchFamily="34" charset="0"/>
                <a:ea typeface="Calibri" panose="020F0502020204030204" pitchFamily="34" charset="0"/>
                <a:cs typeface="Times New Roman" panose="02020603050405020304" pitchFamily="18" charset="0"/>
              </a:rPr>
              <a:t> (iibfdergi.igdir.edu.tr)</a:t>
            </a:r>
          </a:p>
          <a:p>
            <a:endParaRPr lang="tr-TR" dirty="0"/>
          </a:p>
        </p:txBody>
      </p:sp>
      <p:sp>
        <p:nvSpPr>
          <p:cNvPr id="4" name="Slayt Numarası Yer Tutucusu 3"/>
          <p:cNvSpPr>
            <a:spLocks noGrp="1"/>
          </p:cNvSpPr>
          <p:nvPr>
            <p:ph type="sldNum" sz="quarter" idx="12"/>
          </p:nvPr>
        </p:nvSpPr>
        <p:spPr/>
        <p:txBody>
          <a:bodyPr/>
          <a:lstStyle/>
          <a:p>
            <a:fld id="{AC786528-2F04-457D-8FED-47AA3420C7EB}" type="slidenum">
              <a:rPr lang="tr-TR" smtClean="0"/>
              <a:pPr/>
              <a:t>49</a:t>
            </a:fld>
            <a:endParaRPr lang="tr-TR"/>
          </a:p>
        </p:txBody>
      </p:sp>
    </p:spTree>
    <p:extLst>
      <p:ext uri="{BB962C8B-B14F-4D97-AF65-F5344CB8AC3E}">
        <p14:creationId xmlns:p14="http://schemas.microsoft.com/office/powerpoint/2010/main" val="404475416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76" y="-20866"/>
            <a:ext cx="9116024" cy="6690226"/>
          </a:xfrm>
          <a:prstGeom prst="rect">
            <a:avLst/>
          </a:prstGeom>
        </p:spPr>
      </p:pic>
      <p:pic>
        <p:nvPicPr>
          <p:cNvPr id="3" name="Resim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36713"/>
            <a:ext cx="9144000" cy="6021288"/>
          </a:xfrm>
          <a:prstGeom prst="rect">
            <a:avLst/>
          </a:prstGeom>
        </p:spPr>
      </p:pic>
    </p:spTree>
    <p:extLst>
      <p:ext uri="{BB962C8B-B14F-4D97-AF65-F5344CB8AC3E}">
        <p14:creationId xmlns:p14="http://schemas.microsoft.com/office/powerpoint/2010/main" val="43935324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r>
              <a:rPr lang="tr-TR" dirty="0">
                <a:latin typeface="Calibri" pitchFamily="34" charset="0"/>
                <a:cs typeface="Calibri" pitchFamily="34" charset="0"/>
              </a:rPr>
              <a:t>SONUÇ ..</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1052736"/>
            <a:ext cx="8568952" cy="5544616"/>
          </a:xfrm>
        </p:spPr>
        <p:txBody>
          <a:bodyPr>
            <a:noAutofit/>
          </a:bodyPr>
          <a:lstStyle/>
          <a:p>
            <a:pPr marL="0" indent="0" algn="just">
              <a:buNone/>
            </a:pPr>
            <a:r>
              <a:rPr lang="tr-TR" sz="2800" dirty="0">
                <a:latin typeface="Times New Roman" pitchFamily="18" charset="0"/>
                <a:cs typeface="Times New Roman" pitchFamily="18" charset="0"/>
              </a:rPr>
              <a:t>Hizmet sunumunda kurum içi ve dışı tüm paydaşlarla ilişkide kişilik ve emeğe saygıyı esas almaktadır. Kişisel bilgi gizliliği ve güvenliğini sağlamaktadır.</a:t>
            </a:r>
            <a:endParaRPr lang="en-US"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Hizmet </a:t>
            </a:r>
            <a:r>
              <a:rPr lang="tr-TR" sz="2800" dirty="0">
                <a:latin typeface="Times New Roman" pitchFamily="18" charset="0"/>
                <a:cs typeface="Times New Roman" pitchFamily="18" charset="0"/>
              </a:rPr>
              <a:t>ve projelerimizde Başkanlığımızın yürütmesi gereken faaliyetler konusunda ilgili kişi, kurum ve birimlerle dayanışma içinde hareket edilmektedir.</a:t>
            </a:r>
          </a:p>
        </p:txBody>
      </p:sp>
      <p:sp>
        <p:nvSpPr>
          <p:cNvPr id="4" name="Slayt Numarası Yer Tutucusu 3"/>
          <p:cNvSpPr>
            <a:spLocks noGrp="1"/>
          </p:cNvSpPr>
          <p:nvPr>
            <p:ph type="sldNum" sz="quarter" idx="12"/>
          </p:nvPr>
        </p:nvSpPr>
        <p:spPr/>
        <p:txBody>
          <a:bodyPr/>
          <a:lstStyle/>
          <a:p>
            <a:fld id="{AC786528-2F04-457D-8FED-47AA3420C7EB}" type="slidenum">
              <a:rPr lang="tr-TR" smtClean="0"/>
              <a:pPr/>
              <a:t>50</a:t>
            </a:fld>
            <a:endParaRPr lang="tr-TR"/>
          </a:p>
        </p:txBody>
      </p:sp>
    </p:spTree>
    <p:extLst>
      <p:ext uri="{BB962C8B-B14F-4D97-AF65-F5344CB8AC3E}">
        <p14:creationId xmlns:p14="http://schemas.microsoft.com/office/powerpoint/2010/main" val="134151260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251520" y="1156052"/>
            <a:ext cx="8568952" cy="5338918"/>
          </a:xfrm>
        </p:spPr>
        <p:txBody>
          <a:bodyPr>
            <a:noAutofit/>
          </a:bodyPr>
          <a:lstStyle/>
          <a:p>
            <a:pPr algn="just"/>
            <a:r>
              <a:rPr lang="tr-TR" sz="2800" dirty="0">
                <a:latin typeface="Times New Roman" pitchFamily="18" charset="0"/>
                <a:cs typeface="Times New Roman" pitchFamily="18" charset="0"/>
              </a:rPr>
              <a:t>Daire Başkan V. :        Metehan GÜNDE</a:t>
            </a:r>
          </a:p>
          <a:p>
            <a:pPr algn="just"/>
            <a:r>
              <a:rPr lang="tr-TR" sz="2800" dirty="0">
                <a:latin typeface="Times New Roman" pitchFamily="18" charset="0"/>
                <a:cs typeface="Times New Roman" pitchFamily="18" charset="0"/>
              </a:rPr>
              <a:t>Şube Müdür V.  :         Vakıf AKKUŞ</a:t>
            </a:r>
          </a:p>
          <a:p>
            <a:pPr algn="just"/>
            <a:r>
              <a:rPr lang="tr-TR" sz="2800" dirty="0">
                <a:latin typeface="Times New Roman" pitchFamily="18" charset="0"/>
                <a:cs typeface="Times New Roman" pitchFamily="18" charset="0"/>
              </a:rPr>
              <a:t>Gökhan TURAN:</a:t>
            </a:r>
          </a:p>
          <a:p>
            <a:pPr marL="0" indent="0" algn="just">
              <a:buNone/>
            </a:pPr>
            <a:r>
              <a:rPr lang="tr-TR" sz="2800" dirty="0">
                <a:latin typeface="Times New Roman" pitchFamily="18" charset="0"/>
                <a:cs typeface="Times New Roman" pitchFamily="18" charset="0"/>
              </a:rPr>
              <a:t>Birimimizde Sistem Yönetimi, Mail yönetimi, </a:t>
            </a:r>
            <a:r>
              <a:rPr lang="tr-TR" sz="2800" dirty="0" smtClean="0">
                <a:latin typeface="Times New Roman" pitchFamily="18" charset="0"/>
                <a:cs typeface="Times New Roman" pitchFamily="18" charset="0"/>
              </a:rPr>
              <a:t>Kampüs kart sistem yönetiminden </a:t>
            </a:r>
            <a:r>
              <a:rPr lang="tr-TR" sz="2800" dirty="0">
                <a:latin typeface="Times New Roman" pitchFamily="18" charset="0"/>
                <a:cs typeface="Times New Roman" pitchFamily="18" charset="0"/>
              </a:rPr>
              <a:t>sorumludur. Siber Olaylara Müdahale Ekibi üyesidir.</a:t>
            </a:r>
          </a:p>
          <a:p>
            <a:pPr lvl="0" algn="just">
              <a:buClr>
                <a:srgbClr val="759AA5">
                  <a:lumMod val="60000"/>
                  <a:lumOff val="40000"/>
                </a:srgbClr>
              </a:buClr>
            </a:pPr>
            <a:r>
              <a:rPr lang="tr-TR" sz="2800" dirty="0">
                <a:latin typeface="Times New Roman" pitchFamily="18" charset="0"/>
                <a:cs typeface="Times New Roman" pitchFamily="18" charset="0"/>
              </a:rPr>
              <a:t>Muhammed Emin CESUR:</a:t>
            </a:r>
          </a:p>
          <a:p>
            <a:pPr marL="0" lvl="0" indent="0" algn="just">
              <a:buClr>
                <a:srgbClr val="759AA5">
                  <a:lumMod val="60000"/>
                  <a:lumOff val="40000"/>
                </a:srgbClr>
              </a:buClr>
              <a:buNone/>
            </a:pPr>
            <a:r>
              <a:rPr lang="tr-TR" sz="2800" dirty="0">
                <a:latin typeface="Times New Roman" pitchFamily="18" charset="0"/>
                <a:cs typeface="Times New Roman" pitchFamily="18" charset="0"/>
              </a:rPr>
              <a:t>Birimimizde Network Yönetimi, Mail yönetimi, </a:t>
            </a:r>
            <a:r>
              <a:rPr lang="tr-TR" sz="2800" dirty="0" smtClean="0">
                <a:latin typeface="Times New Roman" pitchFamily="18" charset="0"/>
                <a:cs typeface="Times New Roman" pitchFamily="18" charset="0"/>
              </a:rPr>
              <a:t>Kampüs kart sistem </a:t>
            </a:r>
            <a:r>
              <a:rPr lang="tr-TR" sz="2800" dirty="0">
                <a:latin typeface="Times New Roman" pitchFamily="18" charset="0"/>
                <a:cs typeface="Times New Roman" pitchFamily="18" charset="0"/>
              </a:rPr>
              <a:t>yönetimi, Kamera sistem yönetimi, Santral sistem yönetiminden sorumludur. Siber Olaylara Müdahale Ekibi üyesidir. </a:t>
            </a:r>
          </a:p>
          <a:p>
            <a:pPr marL="0" indent="0" algn="just">
              <a:buNone/>
            </a:pPr>
            <a:endParaRPr lang="tr-TR" sz="3200" dirty="0" smtClean="0">
              <a:solidFill>
                <a:schemeClr val="tx1"/>
              </a:solidFill>
              <a:latin typeface="Arial Narrow" pitchFamily="34" charset="0"/>
              <a:cs typeface="Arial" pitchFamily="34" charset="0"/>
            </a:endParaRPr>
          </a:p>
          <a:p>
            <a:pPr algn="just"/>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endParaRPr lang="tr-TR" sz="1800" dirty="0">
              <a:latin typeface="Arial Narrow" pitchFamily="34" charset="0"/>
              <a:cs typeface="Times New Roman" pitchFamily="18" charset="0"/>
            </a:endParaRPr>
          </a:p>
          <a:p>
            <a:pPr marL="0" indent="0" algn="just">
              <a:spcBef>
                <a:spcPts val="0"/>
              </a:spcBef>
              <a:buNone/>
            </a:pPr>
            <a:endParaRPr lang="en-US" sz="1500"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6</a:t>
            </a:fld>
            <a:endParaRPr lang="tr-TR"/>
          </a:p>
        </p:txBody>
      </p:sp>
    </p:spTree>
    <p:extLst>
      <p:ext uri="{BB962C8B-B14F-4D97-AF65-F5344CB8AC3E}">
        <p14:creationId xmlns:p14="http://schemas.microsoft.com/office/powerpoint/2010/main" val="366174829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1052736"/>
            <a:ext cx="8568952" cy="5544616"/>
          </a:xfrm>
        </p:spPr>
        <p:txBody>
          <a:bodyPr>
            <a:noAutofit/>
          </a:bodyPr>
          <a:lstStyle/>
          <a:p>
            <a:pPr algn="just"/>
            <a:r>
              <a:rPr lang="tr-TR" sz="2800" dirty="0">
                <a:latin typeface="Times New Roman" pitchFamily="18" charset="0"/>
                <a:cs typeface="Times New Roman" pitchFamily="18" charset="0"/>
              </a:rPr>
              <a:t>Ramazan KARADAĞ:</a:t>
            </a:r>
          </a:p>
          <a:p>
            <a:pPr algn="just"/>
            <a:r>
              <a:rPr lang="tr-TR" sz="2800" dirty="0">
                <a:latin typeface="Times New Roman" pitchFamily="18" charset="0"/>
                <a:cs typeface="Times New Roman" pitchFamily="18" charset="0"/>
              </a:rPr>
              <a:t>EBYS ve Taşınır işlemlerini yürütmektedir.</a:t>
            </a:r>
          </a:p>
          <a:p>
            <a:pPr marL="0" indent="0" algn="just">
              <a:buNone/>
            </a:pPr>
            <a:endParaRPr lang="tr-TR" sz="2800" dirty="0">
              <a:latin typeface="Times New Roman" pitchFamily="18" charset="0"/>
              <a:cs typeface="Times New Roman" pitchFamily="18" charset="0"/>
            </a:endParaRPr>
          </a:p>
          <a:p>
            <a:pPr marL="0" indent="0" algn="just">
              <a:buNone/>
            </a:pPr>
            <a:r>
              <a:rPr lang="tr-TR" sz="2800" dirty="0">
                <a:latin typeface="Times New Roman" pitchFamily="18" charset="0"/>
                <a:cs typeface="Times New Roman" pitchFamily="18" charset="0"/>
              </a:rPr>
              <a:t> Rahman ÖZCAN :</a:t>
            </a:r>
          </a:p>
          <a:p>
            <a:pPr marL="0" indent="0" algn="just">
              <a:buNone/>
            </a:pPr>
            <a:r>
              <a:rPr lang="tr-TR" sz="2800" dirty="0">
                <a:latin typeface="Times New Roman" pitchFamily="18" charset="0"/>
                <a:cs typeface="Times New Roman" pitchFamily="18" charset="0"/>
              </a:rPr>
              <a:t> Birimimiz danışma bürosunda görevlidir.</a:t>
            </a:r>
          </a:p>
          <a:p>
            <a:pPr marL="0" indent="0" algn="just">
              <a:buNone/>
            </a:pPr>
            <a:endParaRPr lang="tr-TR" sz="2800" dirty="0">
              <a:latin typeface="Times New Roman" pitchFamily="18" charset="0"/>
              <a:cs typeface="Times New Roman" pitchFamily="18" charset="0"/>
            </a:endParaRPr>
          </a:p>
          <a:p>
            <a:pPr algn="just"/>
            <a:r>
              <a:rPr lang="tr-TR" sz="2800" dirty="0">
                <a:latin typeface="Times New Roman" pitchFamily="18" charset="0"/>
                <a:cs typeface="Times New Roman" pitchFamily="18" charset="0"/>
              </a:rPr>
              <a:t>Remziye </a:t>
            </a:r>
            <a:r>
              <a:rPr lang="tr-TR" sz="2800" dirty="0" err="1">
                <a:latin typeface="Times New Roman" pitchFamily="18" charset="0"/>
                <a:cs typeface="Times New Roman" pitchFamily="18" charset="0"/>
              </a:rPr>
              <a:t>Üregen</a:t>
            </a:r>
            <a:r>
              <a:rPr lang="tr-TR" sz="2800" dirty="0">
                <a:latin typeface="Times New Roman" pitchFamily="18" charset="0"/>
                <a:cs typeface="Times New Roman" pitchFamily="18" charset="0"/>
              </a:rPr>
              <a:t> :</a:t>
            </a:r>
          </a:p>
          <a:p>
            <a:pPr marL="0" indent="0" algn="just">
              <a:buNone/>
            </a:pPr>
            <a:r>
              <a:rPr lang="tr-TR" sz="2800" dirty="0">
                <a:latin typeface="Times New Roman" pitchFamily="18" charset="0"/>
                <a:cs typeface="Times New Roman" pitchFamily="18" charset="0"/>
              </a:rPr>
              <a:t>   Yazı işleri, Stajyer Öğrenci Takip ve Ödemeleri </a:t>
            </a:r>
            <a:r>
              <a:rPr lang="tr-TR" sz="2800" dirty="0" err="1">
                <a:latin typeface="Times New Roman" pitchFamily="18" charset="0"/>
                <a:cs typeface="Times New Roman" pitchFamily="18" charset="0"/>
              </a:rPr>
              <a:t>satınalma</a:t>
            </a:r>
            <a:r>
              <a:rPr lang="tr-TR" sz="2800" dirty="0">
                <a:latin typeface="Times New Roman" pitchFamily="18" charset="0"/>
                <a:cs typeface="Times New Roman" pitchFamily="18" charset="0"/>
              </a:rPr>
              <a:t> </a:t>
            </a:r>
            <a:r>
              <a:rPr lang="tr-TR" sz="2800" dirty="0" smtClean="0">
                <a:latin typeface="Times New Roman" pitchFamily="18" charset="0"/>
                <a:cs typeface="Times New Roman" pitchFamily="18" charset="0"/>
              </a:rPr>
              <a:t>işleri, maaş </a:t>
            </a:r>
            <a:r>
              <a:rPr lang="tr-TR" sz="2800" dirty="0">
                <a:latin typeface="Times New Roman" pitchFamily="18" charset="0"/>
                <a:cs typeface="Times New Roman" pitchFamily="18" charset="0"/>
              </a:rPr>
              <a:t>işlemleri ve personel özlük işlerini yürütmektedir.</a:t>
            </a:r>
          </a:p>
        </p:txBody>
      </p:sp>
      <p:sp>
        <p:nvSpPr>
          <p:cNvPr id="4" name="Slayt Numarası Yer Tutucusu 3"/>
          <p:cNvSpPr>
            <a:spLocks noGrp="1"/>
          </p:cNvSpPr>
          <p:nvPr>
            <p:ph type="sldNum" sz="quarter" idx="12"/>
          </p:nvPr>
        </p:nvSpPr>
        <p:spPr/>
        <p:txBody>
          <a:bodyPr/>
          <a:lstStyle/>
          <a:p>
            <a:fld id="{AC786528-2F04-457D-8FED-47AA3420C7EB}" type="slidenum">
              <a:rPr lang="tr-TR" smtClean="0"/>
              <a:pPr/>
              <a:t>7</a:t>
            </a:fld>
            <a:endParaRPr lang="tr-TR"/>
          </a:p>
        </p:txBody>
      </p:sp>
    </p:spTree>
    <p:extLst>
      <p:ext uri="{BB962C8B-B14F-4D97-AF65-F5344CB8AC3E}">
        <p14:creationId xmlns:p14="http://schemas.microsoft.com/office/powerpoint/2010/main" val="374552699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95536" y="620688"/>
            <a:ext cx="8568952" cy="5544616"/>
          </a:xfrm>
        </p:spPr>
        <p:txBody>
          <a:bodyPr>
            <a:noAutofit/>
          </a:bodyPr>
          <a:lstStyle/>
          <a:p>
            <a:pPr algn="just"/>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r>
              <a:rPr lang="tr-TR" sz="2800" dirty="0" smtClean="0">
                <a:solidFill>
                  <a:schemeClr val="tx1"/>
                </a:solidFill>
                <a:latin typeface="Arial" pitchFamily="34" charset="0"/>
                <a:cs typeface="Arial" pitchFamily="34" charset="0"/>
              </a:rPr>
              <a:t>Alihan YILDIZ &amp; Şahin GÜNEŞ :</a:t>
            </a:r>
          </a:p>
          <a:p>
            <a:pPr marL="0" indent="0" algn="just">
              <a:buNone/>
            </a:pPr>
            <a:endParaRPr lang="tr-TR" sz="2800" dirty="0">
              <a:solidFill>
                <a:schemeClr val="tx1"/>
              </a:solidFill>
              <a:latin typeface="Arial" pitchFamily="34" charset="0"/>
              <a:cs typeface="Arial" pitchFamily="34" charset="0"/>
            </a:endParaRPr>
          </a:p>
          <a:p>
            <a:pPr marL="0" indent="0" algn="just">
              <a:buNone/>
            </a:pPr>
            <a:r>
              <a:rPr lang="tr-TR" sz="2800" dirty="0" smtClean="0">
                <a:latin typeface="Arial" pitchFamily="34" charset="0"/>
                <a:cs typeface="Arial" pitchFamily="34" charset="0"/>
              </a:rPr>
              <a:t>   </a:t>
            </a:r>
            <a:r>
              <a:rPr lang="tr-TR" sz="2800" dirty="0">
                <a:solidFill>
                  <a:schemeClr val="bg1"/>
                </a:solidFill>
                <a:latin typeface="Times New Roman" pitchFamily="18" charset="0"/>
                <a:cs typeface="Times New Roman" pitchFamily="18" charset="0"/>
              </a:rPr>
              <a:t>Teknik servis işlerinden sorumludurlar. </a:t>
            </a:r>
            <a:r>
              <a:rPr lang="tr-TR" sz="2800" dirty="0" smtClean="0">
                <a:solidFill>
                  <a:schemeClr val="bg1"/>
                </a:solidFill>
                <a:latin typeface="Times New Roman" pitchFamily="18" charset="0"/>
                <a:cs typeface="Times New Roman" pitchFamily="18" charset="0"/>
              </a:rPr>
              <a:t>Kampüs içindeki yerinde müdahale gerektiren işlere yerinden </a:t>
            </a:r>
            <a:r>
              <a:rPr lang="tr-TR" sz="2800" dirty="0">
                <a:solidFill>
                  <a:schemeClr val="bg1"/>
                </a:solidFill>
                <a:latin typeface="Times New Roman" pitchFamily="18" charset="0"/>
                <a:cs typeface="Times New Roman" pitchFamily="18" charset="0"/>
              </a:rPr>
              <a:t>hizmet yapmak amacıyla giderler.</a:t>
            </a:r>
          </a:p>
          <a:p>
            <a:pPr marL="0" indent="0" algn="just">
              <a:buNone/>
            </a:pPr>
            <a:r>
              <a:rPr lang="tr-TR" sz="2800" dirty="0">
                <a:solidFill>
                  <a:schemeClr val="bg1"/>
                </a:solidFill>
                <a:latin typeface="Times New Roman" pitchFamily="18" charset="0"/>
                <a:cs typeface="Times New Roman" pitchFamily="18" charset="0"/>
              </a:rPr>
              <a:t>   </a:t>
            </a:r>
            <a:r>
              <a:rPr lang="tr-TR" sz="2800" dirty="0" smtClean="0">
                <a:solidFill>
                  <a:schemeClr val="bg1"/>
                </a:solidFill>
                <a:latin typeface="Times New Roman" pitchFamily="18" charset="0"/>
                <a:cs typeface="Times New Roman" pitchFamily="18" charset="0"/>
              </a:rPr>
              <a:t>Teknik servise getirilen, Kuruma ait bozuk </a:t>
            </a:r>
            <a:r>
              <a:rPr lang="tr-TR" sz="2800" dirty="0">
                <a:solidFill>
                  <a:schemeClr val="bg1"/>
                </a:solidFill>
                <a:latin typeface="Times New Roman" pitchFamily="18" charset="0"/>
                <a:cs typeface="Times New Roman" pitchFamily="18" charset="0"/>
              </a:rPr>
              <a:t>ya da </a:t>
            </a:r>
            <a:r>
              <a:rPr lang="tr-TR" sz="2800" dirty="0" smtClean="0">
                <a:solidFill>
                  <a:schemeClr val="bg1"/>
                </a:solidFill>
                <a:latin typeface="Times New Roman" pitchFamily="18" charset="0"/>
                <a:cs typeface="Times New Roman" pitchFamily="18" charset="0"/>
              </a:rPr>
              <a:t> düzenli çalışmayan bilgisayar veya </a:t>
            </a:r>
            <a:r>
              <a:rPr lang="tr-TR" sz="2800" dirty="0">
                <a:solidFill>
                  <a:schemeClr val="bg1"/>
                </a:solidFill>
                <a:latin typeface="Times New Roman" pitchFamily="18" charset="0"/>
                <a:cs typeface="Times New Roman" pitchFamily="18" charset="0"/>
              </a:rPr>
              <a:t>çevre </a:t>
            </a:r>
            <a:r>
              <a:rPr lang="tr-TR" sz="2800" dirty="0" smtClean="0">
                <a:solidFill>
                  <a:schemeClr val="bg1"/>
                </a:solidFill>
                <a:latin typeface="Times New Roman" pitchFamily="18" charset="0"/>
                <a:cs typeface="Times New Roman" pitchFamily="18" charset="0"/>
              </a:rPr>
              <a:t>birimlerinin ve bakım ve tamirini yaparak arızayı çözüme </a:t>
            </a:r>
            <a:r>
              <a:rPr lang="tr-TR" sz="2800" dirty="0">
                <a:solidFill>
                  <a:schemeClr val="bg1"/>
                </a:solidFill>
                <a:latin typeface="Times New Roman" pitchFamily="18" charset="0"/>
                <a:cs typeface="Times New Roman" pitchFamily="18" charset="0"/>
              </a:rPr>
              <a:t>kavuştururlar. </a:t>
            </a:r>
          </a:p>
          <a:p>
            <a:pPr marL="0" indent="0" algn="just">
              <a:buNone/>
            </a:pPr>
            <a:endParaRPr lang="tr-TR" dirty="0">
              <a:latin typeface="Arial Narrow" pitchFamily="34" charset="0"/>
              <a:cs typeface="Times New Roman" pitchFamily="18" charset="0"/>
            </a:endParaRPr>
          </a:p>
          <a:p>
            <a:pPr marL="0" indent="0" algn="just">
              <a:buNone/>
            </a:pPr>
            <a:endParaRPr lang="tr-TR" dirty="0">
              <a:solidFill>
                <a:schemeClr val="bg1">
                  <a:lumMod val="95000"/>
                  <a:lumOff val="5000"/>
                </a:schemeClr>
              </a:solidFill>
              <a:latin typeface="Arial Narrow" pitchFamily="34" charset="0"/>
              <a:cs typeface="Times New Roman" pitchFamily="18" charset="0"/>
            </a:endParaRPr>
          </a:p>
          <a:p>
            <a:pPr marL="0" indent="0" algn="just">
              <a:buNone/>
            </a:pPr>
            <a:endParaRPr lang="tr-TR"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8</a:t>
            </a:fld>
            <a:endParaRPr lang="tr-TR"/>
          </a:p>
        </p:txBody>
      </p:sp>
    </p:spTree>
    <p:extLst>
      <p:ext uri="{BB962C8B-B14F-4D97-AF65-F5344CB8AC3E}">
        <p14:creationId xmlns:p14="http://schemas.microsoft.com/office/powerpoint/2010/main" val="98775800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620688"/>
            <a:ext cx="8568952" cy="5544616"/>
          </a:xfrm>
        </p:spPr>
        <p:txBody>
          <a:bodyPr>
            <a:noAutofit/>
          </a:bodyPr>
          <a:lstStyle/>
          <a:p>
            <a:pPr algn="just"/>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endParaRPr lang="tr-TR" sz="2800" dirty="0" smtClean="0">
              <a:solidFill>
                <a:schemeClr val="tx1"/>
              </a:solidFill>
              <a:latin typeface="Arial" pitchFamily="34" charset="0"/>
              <a:cs typeface="Arial" pitchFamily="34" charset="0"/>
            </a:endParaRPr>
          </a:p>
          <a:p>
            <a:pPr marL="0" indent="0" algn="just">
              <a:buNone/>
            </a:pPr>
            <a:r>
              <a:rPr lang="tr-TR" sz="2800" dirty="0">
                <a:solidFill>
                  <a:schemeClr val="bg1"/>
                </a:solidFill>
                <a:latin typeface="Times New Roman" pitchFamily="18" charset="0"/>
                <a:cs typeface="Times New Roman" pitchFamily="18" charset="0"/>
              </a:rPr>
              <a:t>Gülistan Yiğit &amp; </a:t>
            </a:r>
            <a:r>
              <a:rPr lang="tr-TR" sz="2800" dirty="0" smtClean="0">
                <a:solidFill>
                  <a:schemeClr val="bg1"/>
                </a:solidFill>
                <a:latin typeface="Times New Roman" pitchFamily="18" charset="0"/>
                <a:cs typeface="Times New Roman" pitchFamily="18" charset="0"/>
              </a:rPr>
              <a:t>Sara Tezel:</a:t>
            </a:r>
          </a:p>
          <a:p>
            <a:pPr marL="0" indent="0" algn="just">
              <a:buNone/>
            </a:pPr>
            <a:endParaRPr lang="tr-TR" sz="2800" dirty="0">
              <a:solidFill>
                <a:schemeClr val="bg1"/>
              </a:solidFill>
              <a:latin typeface="Times New Roman" pitchFamily="18" charset="0"/>
              <a:cs typeface="Times New Roman" pitchFamily="18" charset="0"/>
            </a:endParaRPr>
          </a:p>
          <a:p>
            <a:pPr marL="0" indent="0">
              <a:buNone/>
            </a:pPr>
            <a:r>
              <a:rPr lang="tr-TR" sz="2800" dirty="0">
                <a:solidFill>
                  <a:schemeClr val="bg1"/>
                </a:solidFill>
                <a:latin typeface="Times New Roman" pitchFamily="18" charset="0"/>
                <a:cs typeface="Times New Roman" pitchFamily="18" charset="0"/>
              </a:rPr>
              <a:t>   Üniversitemiz telefon santralinde görev yapmaktadırlar. </a:t>
            </a:r>
          </a:p>
          <a:p>
            <a:pPr marL="0" indent="0" algn="just">
              <a:buNone/>
            </a:pPr>
            <a:endParaRPr lang="tr-TR" sz="2800" dirty="0">
              <a:solidFill>
                <a:schemeClr val="bg1"/>
              </a:solidFill>
              <a:latin typeface="Times New Roman" pitchFamily="18" charset="0"/>
              <a:cs typeface="Times New Roman" pitchFamily="18" charset="0"/>
            </a:endParaRPr>
          </a:p>
          <a:p>
            <a:pPr marL="0" indent="0" algn="just">
              <a:buNone/>
            </a:pPr>
            <a:endParaRPr lang="tr-TR" dirty="0">
              <a:latin typeface="Arial Narrow" pitchFamily="34" charset="0"/>
              <a:cs typeface="Times New Roman" pitchFamily="18" charset="0"/>
            </a:endParaRPr>
          </a:p>
          <a:p>
            <a:pPr marL="0" indent="0" algn="just">
              <a:buNone/>
            </a:pPr>
            <a:endParaRPr lang="tr-TR" dirty="0">
              <a:solidFill>
                <a:schemeClr val="bg1">
                  <a:lumMod val="95000"/>
                  <a:lumOff val="5000"/>
                </a:schemeClr>
              </a:solidFill>
              <a:latin typeface="Arial Narrow" pitchFamily="34" charset="0"/>
              <a:cs typeface="Times New Roman" pitchFamily="18" charset="0"/>
            </a:endParaRPr>
          </a:p>
          <a:p>
            <a:pPr marL="0" indent="0" algn="just">
              <a:buNone/>
            </a:pPr>
            <a:endParaRPr lang="tr-TR"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9</a:t>
            </a:fld>
            <a:endParaRPr lang="tr-TR"/>
          </a:p>
        </p:txBody>
      </p:sp>
    </p:spTree>
    <p:extLst>
      <p:ext uri="{BB962C8B-B14F-4D97-AF65-F5344CB8AC3E}">
        <p14:creationId xmlns:p14="http://schemas.microsoft.com/office/powerpoint/2010/main" val="61439647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theme/theme1.xml><?xml version="1.0" encoding="utf-8"?>
<a:theme xmlns:a="http://schemas.openxmlformats.org/drawingml/2006/main" name="Hasır">
  <a:themeElements>
    <a:clrScheme name="Hasır">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y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asır">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asır">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themeOverride>
</file>

<file path=docProps/app.xml><?xml version="1.0" encoding="utf-8"?>
<Properties xmlns="http://schemas.openxmlformats.org/officeDocument/2006/extended-properties" xmlns:vt="http://schemas.openxmlformats.org/officeDocument/2006/docPropsVTypes">
  <Template/>
  <TotalTime>16449</TotalTime>
  <Words>2608</Words>
  <Application>Microsoft Office PowerPoint</Application>
  <PresentationFormat>Ekran Gösterisi (4:3)</PresentationFormat>
  <Paragraphs>361</Paragraphs>
  <Slides>50</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50</vt:i4>
      </vt:variant>
    </vt:vector>
  </HeadingPairs>
  <TitlesOfParts>
    <vt:vector size="58" baseType="lpstr">
      <vt:lpstr>Arabic Typesetting</vt:lpstr>
      <vt:lpstr>Arial</vt:lpstr>
      <vt:lpstr>Arial Narrow</vt:lpstr>
      <vt:lpstr>Arial Rounded MT Bold</vt:lpstr>
      <vt:lpstr>Calibri</vt:lpstr>
      <vt:lpstr>Times New Roman</vt:lpstr>
      <vt:lpstr>Tw Cen MT</vt:lpstr>
      <vt:lpstr>Hasır</vt:lpstr>
      <vt:lpstr>BİLGİ İŞLEM  DAİRE BAŞKANLIĞI  </vt:lpstr>
      <vt:lpstr>PowerPoint Sunusu</vt:lpstr>
      <vt:lpstr>GENEL BİLGİLER</vt:lpstr>
      <vt:lpstr>PowerPoint Sunusu</vt:lpstr>
      <vt:lpstr>PowerPoint Sunusu</vt:lpstr>
      <vt:lpstr>MEVCUT PERSONELLER</vt:lpstr>
      <vt:lpstr>MEVCUT PERSONELLER</vt:lpstr>
      <vt:lpstr>MEVCUT PERSONELLER</vt:lpstr>
      <vt:lpstr>MEVCUT PERSONELLER</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PowerPoint Sunusu</vt:lpstr>
      <vt:lpstr>PowerPoint Sunusu</vt:lpstr>
      <vt:lpstr>YAPILAN FAALİYETLER </vt:lpstr>
      <vt:lpstr>YAPILAN FAALİYETLER </vt:lpstr>
      <vt:lpstr>YAPILAN FAALİYETLER </vt:lpstr>
      <vt:lpstr>YAPILAN FAALİYETLER </vt:lpstr>
      <vt:lpstr>YAPILAN FAALİYETLER </vt:lpstr>
      <vt:lpstr>YAPILAN FAALİYETLER </vt:lpstr>
      <vt:lpstr>YAPILAN FAALİYETLER </vt:lpstr>
      <vt:lpstr>ÇALIŞAN SUNUCULARIMIZ</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PowerPoint Sunusu</vt:lpstr>
      <vt:lpstr>PowerPoint Sunusu</vt:lpstr>
      <vt:lpstr>MEVCUT PERSONELLER</vt:lpstr>
      <vt:lpstr>YAPILAN FAALİYETLER </vt:lpstr>
      <vt:lpstr>YAPILAN FAALİYETLER </vt:lpstr>
      <vt:lpstr>YAPILAN FAALİYETLER </vt:lpstr>
      <vt:lpstr>YAPILAN FAALİYETLER </vt:lpstr>
      <vt:lpstr>YAPILAN FAALİYETLER </vt:lpstr>
      <vt:lpstr>SONUÇ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KBB ORGANİZASYON ŞEMASI</dc:title>
  <dc:creator>ozgur.ozden</dc:creator>
  <cp:lastModifiedBy>CESUR</cp:lastModifiedBy>
  <cp:revision>760</cp:revision>
  <cp:lastPrinted>2015-04-06T06:55:02Z</cp:lastPrinted>
  <dcterms:created xsi:type="dcterms:W3CDTF">2010-06-25T07:05:29Z</dcterms:created>
  <dcterms:modified xsi:type="dcterms:W3CDTF">2022-02-10T05:02:36Z</dcterms:modified>
</cp:coreProperties>
</file>