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10" r:id="rId1"/>
  </p:sldMasterIdLst>
  <p:notesMasterIdLst>
    <p:notesMasterId r:id="rId38"/>
  </p:notesMasterIdLst>
  <p:sldIdLst>
    <p:sldId id="371" r:id="rId2"/>
    <p:sldId id="356" r:id="rId3"/>
    <p:sldId id="512" r:id="rId4"/>
    <p:sldId id="416" r:id="rId5"/>
    <p:sldId id="476" r:id="rId6"/>
    <p:sldId id="417" r:id="rId7"/>
    <p:sldId id="418" r:id="rId8"/>
    <p:sldId id="521" r:id="rId9"/>
    <p:sldId id="479" r:id="rId10"/>
    <p:sldId id="502" r:id="rId11"/>
    <p:sldId id="450" r:id="rId12"/>
    <p:sldId id="498" r:id="rId13"/>
    <p:sldId id="495" r:id="rId14"/>
    <p:sldId id="499" r:id="rId15"/>
    <p:sldId id="482" r:id="rId16"/>
    <p:sldId id="500" r:id="rId17"/>
    <p:sldId id="483" r:id="rId18"/>
    <p:sldId id="484" r:id="rId19"/>
    <p:sldId id="501" r:id="rId20"/>
    <p:sldId id="486" r:id="rId21"/>
    <p:sldId id="485" r:id="rId22"/>
    <p:sldId id="489" r:id="rId23"/>
    <p:sldId id="496" r:id="rId24"/>
    <p:sldId id="452" r:id="rId25"/>
    <p:sldId id="505" r:id="rId26"/>
    <p:sldId id="510" r:id="rId27"/>
    <p:sldId id="503" r:id="rId28"/>
    <p:sldId id="511" r:id="rId29"/>
    <p:sldId id="457" r:id="rId30"/>
    <p:sldId id="504" r:id="rId31"/>
    <p:sldId id="433" r:id="rId32"/>
    <p:sldId id="455" r:id="rId33"/>
    <p:sldId id="506" r:id="rId34"/>
    <p:sldId id="515" r:id="rId35"/>
    <p:sldId id="520" r:id="rId36"/>
    <p:sldId id="427" r:id="rId37"/>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11" autoAdjust="0"/>
    <p:restoredTop sz="99795" autoAdjust="0"/>
  </p:normalViewPr>
  <p:slideViewPr>
    <p:cSldViewPr>
      <p:cViewPr varScale="1">
        <p:scale>
          <a:sx n="116" d="100"/>
          <a:sy n="116" d="100"/>
        </p:scale>
        <p:origin x="1380"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F452EF-F8F8-4EC9-BB9F-98937A73C8A5}" type="datetimeFigureOut">
              <a:rPr lang="tr-TR" smtClean="0"/>
              <a:t>20.01.2025</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87DE62D-CD7D-4131-99A9-21A9636A6C4C}" type="slidenum">
              <a:rPr lang="tr-TR" smtClean="0"/>
              <a:t>‹#›</a:t>
            </a:fld>
            <a:endParaRPr lang="tr-TR"/>
          </a:p>
        </p:txBody>
      </p:sp>
    </p:spTree>
    <p:extLst>
      <p:ext uri="{BB962C8B-B14F-4D97-AF65-F5344CB8AC3E}">
        <p14:creationId xmlns:p14="http://schemas.microsoft.com/office/powerpoint/2010/main" val="182289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3155EFF-A4EB-4FF7-A1AC-28DA19ECCEA3}" type="datetime1">
              <a:rPr lang="tr-TR" smtClean="0"/>
              <a:t>20.01.2025</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tr-TR"/>
              <a:t>Asıl başlık stili için tıklatın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134BD0B1-E288-42DD-AE80-95D1F9553748}" type="datetime1">
              <a:rPr lang="tr-TR" smtClean="0"/>
              <a:t>20.01.2025</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B2B0809-AF00-4BF0-AE87-D58E50DA918A}" type="datetime1">
              <a:rPr lang="tr-TR" smtClean="0"/>
              <a:t>20.01.2025</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D26E1B9-31B6-4478-BFC7-9FA6EB0EEBB7}" type="datetime1">
              <a:rPr lang="tr-TR" smtClean="0"/>
              <a:t>20.01.2025</a:t>
            </a:fld>
            <a:endParaRPr lang="tr-TR"/>
          </a:p>
        </p:txBody>
      </p:sp>
      <p:sp>
        <p:nvSpPr>
          <p:cNvPr id="5" name="Footer Placeholder 4"/>
          <p:cNvSpPr>
            <a:spLocks noGrp="1"/>
          </p:cNvSpPr>
          <p:nvPr>
            <p:ph type="ftr" sz="quarter" idx="11"/>
          </p:nvPr>
        </p:nvSpPr>
        <p:spPr/>
        <p:txBody>
          <a:bodyPr/>
          <a:lstStyle/>
          <a:p>
            <a:r>
              <a:rPr lang="tr-TR"/>
              <a:t>1</a:t>
            </a:r>
          </a:p>
        </p:txBody>
      </p:sp>
      <p:sp>
        <p:nvSpPr>
          <p:cNvPr id="6" name="Slide Number Placeholder 5"/>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95" name="Title 94"/>
          <p:cNvSpPr>
            <a:spLocks noGrp="1"/>
          </p:cNvSpPr>
          <p:nvPr>
            <p:ph type="title"/>
          </p:nvPr>
        </p:nvSpPr>
        <p:spPr>
          <a:xfrm>
            <a:off x="457200" y="4463568"/>
            <a:ext cx="8305800" cy="1143000"/>
          </a:xfrm>
        </p:spPr>
        <p:txBody>
          <a:bodyPr/>
          <a:lstStyle/>
          <a:p>
            <a:r>
              <a:rPr lang="tr-TR"/>
              <a:t>Asıl başlık stili için tıklatın</a:t>
            </a:r>
            <a:endParaRPr lang="en-US"/>
          </a:p>
        </p:txBody>
      </p:sp>
      <p:sp>
        <p:nvSpPr>
          <p:cNvPr id="2" name="Date Placeholder 1"/>
          <p:cNvSpPr>
            <a:spLocks noGrp="1"/>
          </p:cNvSpPr>
          <p:nvPr>
            <p:ph type="dt" sz="half" idx="10"/>
          </p:nvPr>
        </p:nvSpPr>
        <p:spPr/>
        <p:txBody>
          <a:bodyPr/>
          <a:lstStyle/>
          <a:p>
            <a:fld id="{E9E27A8A-C621-42DA-BEC1-F55602C6B3AB}" type="datetime1">
              <a:rPr lang="tr-TR" smtClean="0"/>
              <a:t>20.01.2025</a:t>
            </a:fld>
            <a:endParaRPr lang="tr-TR"/>
          </a:p>
        </p:txBody>
      </p:sp>
      <p:sp>
        <p:nvSpPr>
          <p:cNvPr id="91" name="Footer Placeholder 90"/>
          <p:cNvSpPr>
            <a:spLocks noGrp="1"/>
          </p:cNvSpPr>
          <p:nvPr>
            <p:ph type="ftr" sz="quarter" idx="11"/>
          </p:nvPr>
        </p:nvSpPr>
        <p:spPr/>
        <p:txBody>
          <a:bodyPr/>
          <a:lstStyle/>
          <a:p>
            <a:r>
              <a:rPr lang="tr-TR"/>
              <a:t>1</a:t>
            </a:r>
          </a:p>
        </p:txBody>
      </p:sp>
      <p:sp>
        <p:nvSpPr>
          <p:cNvPr id="92" name="Slide Number Placeholder 91"/>
          <p:cNvSpPr>
            <a:spLocks noGrp="1"/>
          </p:cNvSpPr>
          <p:nvPr>
            <p:ph type="sldNum" sz="quarter" idx="12"/>
          </p:nvPr>
        </p:nvSpPr>
        <p:spPr/>
        <p:txBody>
          <a:bodyPr/>
          <a:lstStyle/>
          <a:p>
            <a:fld id="{AC786528-2F04-457D-8FED-47AA3420C7E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939F040F-5BC5-4501-8C9E-8C574EAE43CF}" type="datetime1">
              <a:rPr lang="tr-TR" smtClean="0"/>
              <a:t>20.01.2025</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F835D75-9CD1-4139-B3FF-E01BFFE30645}" type="datetime1">
              <a:rPr lang="tr-TR" smtClean="0"/>
              <a:t>20.01.2025</a:t>
            </a:fld>
            <a:endParaRPr lang="tr-TR"/>
          </a:p>
        </p:txBody>
      </p:sp>
      <p:sp>
        <p:nvSpPr>
          <p:cNvPr id="8" name="Footer Placeholder 7"/>
          <p:cNvSpPr>
            <a:spLocks noGrp="1"/>
          </p:cNvSpPr>
          <p:nvPr>
            <p:ph type="ftr" sz="quarter" idx="11"/>
          </p:nvPr>
        </p:nvSpPr>
        <p:spPr/>
        <p:txBody>
          <a:bodyPr/>
          <a:lstStyle/>
          <a:p>
            <a:r>
              <a:rPr lang="tr-TR"/>
              <a:t>1</a:t>
            </a:r>
          </a:p>
        </p:txBody>
      </p:sp>
      <p:sp>
        <p:nvSpPr>
          <p:cNvPr id="9" name="Slide Number Placeholder 8"/>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B566530-143A-4C64-8853-34641765B32B}" type="datetime1">
              <a:rPr lang="tr-TR" smtClean="0"/>
              <a:t>20.01.2025</a:t>
            </a:fld>
            <a:endParaRPr lang="tr-TR"/>
          </a:p>
        </p:txBody>
      </p:sp>
      <p:sp>
        <p:nvSpPr>
          <p:cNvPr id="4" name="Footer Placeholder 3"/>
          <p:cNvSpPr>
            <a:spLocks noGrp="1"/>
          </p:cNvSpPr>
          <p:nvPr>
            <p:ph type="ftr" sz="quarter" idx="11"/>
          </p:nvPr>
        </p:nvSpPr>
        <p:spPr/>
        <p:txBody>
          <a:bodyPr/>
          <a:lstStyle/>
          <a:p>
            <a:r>
              <a:rPr lang="tr-TR"/>
              <a:t>1</a:t>
            </a:r>
          </a:p>
        </p:txBody>
      </p:sp>
      <p:sp>
        <p:nvSpPr>
          <p:cNvPr id="5" name="Slide Number Placeholder 4"/>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B05831-9183-48ED-8CC9-D6ED4FB6B4EF}" type="datetime1">
              <a:rPr lang="tr-TR" smtClean="0"/>
              <a:t>20.01.2025</a:t>
            </a:fld>
            <a:endParaRPr lang="tr-TR"/>
          </a:p>
        </p:txBody>
      </p:sp>
      <p:sp>
        <p:nvSpPr>
          <p:cNvPr id="3" name="Footer Placeholder 2"/>
          <p:cNvSpPr>
            <a:spLocks noGrp="1"/>
          </p:cNvSpPr>
          <p:nvPr>
            <p:ph type="ftr" sz="quarter" idx="11"/>
          </p:nvPr>
        </p:nvSpPr>
        <p:spPr/>
        <p:txBody>
          <a:bodyPr/>
          <a:lstStyle/>
          <a:p>
            <a:r>
              <a:rPr lang="tr-TR"/>
              <a:t>1</a:t>
            </a:r>
          </a:p>
        </p:txBody>
      </p:sp>
      <p:sp>
        <p:nvSpPr>
          <p:cNvPr id="4" name="Slide Number Placeholder 3"/>
          <p:cNvSpPr>
            <a:spLocks noGrp="1"/>
          </p:cNvSpPr>
          <p:nvPr>
            <p:ph type="sldNum" sz="quarter" idx="12"/>
          </p:nvPr>
        </p:nvSpPr>
        <p:spPr/>
        <p:txBody>
          <a:bodyPr/>
          <a:lstStyle/>
          <a:p>
            <a:fld id="{AC786528-2F04-457D-8FED-47AA3420C7EB}" type="slidenum">
              <a:rPr lang="tr-TR" smtClean="0"/>
              <a:pPr/>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7E83B71-2A45-4235-ADC7-160A42025059}" type="datetime1">
              <a:rPr lang="tr-TR" smtClean="0"/>
              <a:t>20.01.2025</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5" name="Date Placeholder 4"/>
          <p:cNvSpPr>
            <a:spLocks noGrp="1"/>
          </p:cNvSpPr>
          <p:nvPr>
            <p:ph type="dt" sz="half" idx="10"/>
          </p:nvPr>
        </p:nvSpPr>
        <p:spPr/>
        <p:txBody>
          <a:bodyPr/>
          <a:lstStyle/>
          <a:p>
            <a:fld id="{BB019FBF-13CC-4CD2-8D83-CCD5CF5BB41A}" type="datetime1">
              <a:rPr lang="tr-TR" smtClean="0"/>
              <a:t>20.01.2025</a:t>
            </a:fld>
            <a:endParaRPr lang="tr-TR"/>
          </a:p>
        </p:txBody>
      </p:sp>
      <p:sp>
        <p:nvSpPr>
          <p:cNvPr id="6" name="Footer Placeholder 5"/>
          <p:cNvSpPr>
            <a:spLocks noGrp="1"/>
          </p:cNvSpPr>
          <p:nvPr>
            <p:ph type="ftr" sz="quarter" idx="11"/>
          </p:nvPr>
        </p:nvSpPr>
        <p:spPr/>
        <p:txBody>
          <a:bodyPr/>
          <a:lstStyle/>
          <a:p>
            <a:r>
              <a:rPr lang="tr-TR"/>
              <a:t>1</a:t>
            </a:r>
          </a:p>
        </p:txBody>
      </p:sp>
      <p:sp>
        <p:nvSpPr>
          <p:cNvPr id="7" name="Slide Number Placeholder 6"/>
          <p:cNvSpPr>
            <a:spLocks noGrp="1"/>
          </p:cNvSpPr>
          <p:nvPr>
            <p:ph type="sldNum" sz="quarter" idx="12"/>
          </p:nvPr>
        </p:nvSpPr>
        <p:spPr/>
        <p:txBody>
          <a:bodyPr/>
          <a:lstStyle/>
          <a:p>
            <a:fld id="{AC786528-2F04-457D-8FED-47AA3420C7EB}" type="slidenum">
              <a:rPr lang="tr-TR" smtClean="0"/>
              <a:pPr/>
              <a:t>‹#›</a:t>
            </a:fld>
            <a:endParaRPr lang="tr-TR"/>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tr-TR"/>
              <a:t>Asıl başlık stili için tıklatın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0B368536-050A-4488-9429-3EFA0C252673}" type="datetime1">
              <a:rPr lang="tr-TR" smtClean="0"/>
              <a:t>20.01.2025</a:t>
            </a:fld>
            <a:endParaRPr lang="tr-TR"/>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r>
              <a:rPr lang="tr-TR"/>
              <a:t>1</a:t>
            </a:r>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AC786528-2F04-457D-8FED-47AA3420C7EB}"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4311" r:id="rId1"/>
    <p:sldLayoutId id="2147484312" r:id="rId2"/>
    <p:sldLayoutId id="2147484313" r:id="rId3"/>
    <p:sldLayoutId id="2147484314" r:id="rId4"/>
    <p:sldLayoutId id="2147484315" r:id="rId5"/>
    <p:sldLayoutId id="2147484316" r:id="rId6"/>
    <p:sldLayoutId id="2147484317" r:id="rId7"/>
    <p:sldLayoutId id="2147484318" r:id="rId8"/>
    <p:sldLayoutId id="2147484319" r:id="rId9"/>
    <p:sldLayoutId id="2147484320" r:id="rId10"/>
    <p:sldLayoutId id="214748432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60649"/>
            <a:ext cx="8568952" cy="3240359"/>
          </a:xfrm>
        </p:spPr>
        <p:txBody>
          <a:bodyPr>
            <a:noAutofit/>
          </a:bodyPr>
          <a:lstStyle/>
          <a:p>
            <a:pPr algn="ct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BİLGİ İŞLEM </a:t>
            </a:r>
            <a:b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r>
              <a:rPr lang="tr-TR" sz="60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DAİRE BAŞKANLIĞI </a:t>
            </a:r>
            <a: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t/>
            </a:r>
            <a:br>
              <a:rPr lang="tr-TR" sz="4400" dirty="0">
                <a:solidFill>
                  <a:schemeClr val="accent3">
                    <a:lumMod val="60000"/>
                    <a:lumOff val="40000"/>
                  </a:schemeClr>
                </a:solidFill>
                <a:effectLst>
                  <a:outerShdw blurRad="38100" dist="38100" dir="2700000" algn="tl">
                    <a:srgbClr val="000000">
                      <a:alpha val="43137"/>
                    </a:srgbClr>
                  </a:outerShdw>
                </a:effectLst>
                <a:latin typeface="Arial Rounded MT Bold" pitchFamily="34" charset="0"/>
              </a:rPr>
            </a:br>
            <a:endParaRPr lang="en-US" sz="2000" dirty="0">
              <a:solidFill>
                <a:schemeClr val="accent6">
                  <a:lumMod val="75000"/>
                </a:schemeClr>
              </a:solidFill>
              <a:effectLst>
                <a:outerShdw blurRad="38100" dist="38100" dir="2700000" algn="tl">
                  <a:srgbClr val="000000">
                    <a:alpha val="43137"/>
                  </a:srgbClr>
                </a:outerShdw>
              </a:effectLst>
              <a:latin typeface="Arial Rounded MT Bold" pitchFamily="34" charset="0"/>
            </a:endParaRPr>
          </a:p>
        </p:txBody>
      </p:sp>
      <p:sp>
        <p:nvSpPr>
          <p:cNvPr id="2" name="Dikdörtgen 1"/>
          <p:cNvSpPr/>
          <p:nvPr/>
        </p:nvSpPr>
        <p:spPr>
          <a:xfrm>
            <a:off x="107504" y="4437112"/>
            <a:ext cx="9036496" cy="1754326"/>
          </a:xfrm>
          <a:prstGeom prst="rect">
            <a:avLst/>
          </a:prstGeom>
        </p:spPr>
        <p:txBody>
          <a:bodyPr wrap="square">
            <a:spAutoFit/>
          </a:bodyPr>
          <a:lstStyle/>
          <a:p>
            <a:pPr algn="ctr"/>
            <a:r>
              <a:rPr lang="tr-TR" sz="5400" dirty="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FAALİYET RAPORU </a:t>
            </a:r>
            <a:r>
              <a:rPr lang="tr-TR" sz="540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
            </a:r>
            <a:br>
              <a:rPr lang="tr-TR" sz="540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br>
            <a:r>
              <a:rPr lang="tr-TR" sz="5400" smtClean="0">
                <a:solidFill>
                  <a:srgbClr val="002060"/>
                </a:solidFill>
                <a:effectLst>
                  <a:outerShdw blurRad="38100" dist="38100" dir="2700000" algn="tl">
                    <a:srgbClr val="000000">
                      <a:alpha val="43137"/>
                    </a:srgbClr>
                  </a:outerShdw>
                </a:effectLst>
                <a:latin typeface="Arabic Typesetting" pitchFamily="66" charset="-78"/>
                <a:cs typeface="Arabic Typesetting" pitchFamily="66" charset="-78"/>
              </a:rPr>
              <a:t>2024</a:t>
            </a:r>
            <a:endParaRPr lang="tr-TR" sz="5400" dirty="0">
              <a:solidFill>
                <a:srgbClr val="002060"/>
              </a:solidFill>
              <a:latin typeface="Arabic Typesetting" pitchFamily="66" charset="-78"/>
              <a:cs typeface="Arabic Typesetting" pitchFamily="66" charset="-78"/>
            </a:endParaRPr>
          </a:p>
        </p:txBody>
      </p:sp>
      <p:sp>
        <p:nvSpPr>
          <p:cNvPr id="5" name="Title 3"/>
          <p:cNvSpPr txBox="1">
            <a:spLocks/>
          </p:cNvSpPr>
          <p:nvPr/>
        </p:nvSpPr>
        <p:spPr>
          <a:xfrm>
            <a:off x="107504" y="6093296"/>
            <a:ext cx="8928992" cy="656457"/>
          </a:xfrm>
          <a:prstGeom prst="rect">
            <a:avLst/>
          </a:prstGeom>
        </p:spPr>
        <p:txBody>
          <a:bodyPr vert="horz" lIns="91440" tIns="45720" rIns="91440" bIns="45720" rtlCol="0" anchor="b">
            <a:noAutofit/>
          </a:bodyPr>
          <a:lst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ctr"/>
            <a:r>
              <a:rPr lang="tr-TR" sz="2000" dirty="0" smtClean="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rPr>
              <a:t>Metehan GÜNDE</a:t>
            </a:r>
            <a:endParaRPr lang="en-US" sz="2000" dirty="0">
              <a:solidFill>
                <a:schemeClr val="accent5">
                  <a:lumMod val="40000"/>
                  <a:lumOff val="60000"/>
                </a:schemeClr>
              </a:solidFill>
              <a:effectLst>
                <a:outerShdw blurRad="38100" dist="38100" dir="2700000" algn="tl">
                  <a:srgbClr val="000000">
                    <a:alpha val="43137"/>
                  </a:srgbClr>
                </a:outerShdw>
              </a:effectLst>
              <a:latin typeface="Arial Rounded MT Bold" pitchFamily="34" charset="0"/>
            </a:endParaRPr>
          </a:p>
        </p:txBody>
      </p:sp>
      <p:sp>
        <p:nvSpPr>
          <p:cNvPr id="6" name="Slayt Numarası Yer Tutucusu 5"/>
          <p:cNvSpPr>
            <a:spLocks noGrp="1"/>
          </p:cNvSpPr>
          <p:nvPr>
            <p:ph type="sldNum" sz="quarter" idx="12"/>
          </p:nvPr>
        </p:nvSpPr>
        <p:spPr/>
        <p:txBody>
          <a:bodyPr/>
          <a:lstStyle/>
          <a:p>
            <a:fld id="{AC786528-2F04-457D-8FED-47AA3420C7EB}" type="slidenum">
              <a:rPr lang="tr-TR" smtClean="0"/>
              <a:pPr/>
              <a:t>1</a:t>
            </a:fld>
            <a:endParaRPr lang="tr-TR"/>
          </a:p>
        </p:txBody>
      </p:sp>
    </p:spTree>
    <p:extLst>
      <p:ext uri="{BB962C8B-B14F-4D97-AF65-F5344CB8AC3E}">
        <p14:creationId xmlns:p14="http://schemas.microsoft.com/office/powerpoint/2010/main" val="316995752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smtClean="0">
              <a:solidFill>
                <a:schemeClr val="tx1"/>
              </a:solidFill>
              <a:latin typeface="Arial" pitchFamily="34" charset="0"/>
              <a:cs typeface="Arial" pitchFamily="34" charset="0"/>
            </a:endParaRPr>
          </a:p>
          <a:p>
            <a:pPr marL="0" indent="0" algn="just">
              <a:buNone/>
            </a:pPr>
            <a:r>
              <a:rPr lang="tr-TR" sz="2800" dirty="0">
                <a:solidFill>
                  <a:schemeClr val="bg1"/>
                </a:solidFill>
                <a:latin typeface="Times New Roman" pitchFamily="18" charset="0"/>
                <a:cs typeface="Times New Roman" pitchFamily="18" charset="0"/>
              </a:rPr>
              <a:t>Gülistan Yiğit &amp; </a:t>
            </a:r>
            <a:r>
              <a:rPr lang="tr-TR" sz="2800" dirty="0" smtClean="0">
                <a:solidFill>
                  <a:schemeClr val="bg1"/>
                </a:solidFill>
                <a:latin typeface="Times New Roman" pitchFamily="18" charset="0"/>
                <a:cs typeface="Times New Roman" pitchFamily="18" charset="0"/>
              </a:rPr>
              <a:t>Sara Tezel:</a:t>
            </a:r>
          </a:p>
          <a:p>
            <a:pPr marL="0" indent="0" algn="just">
              <a:buNone/>
            </a:pPr>
            <a:endParaRPr lang="tr-TR" sz="2800" dirty="0">
              <a:solidFill>
                <a:schemeClr val="bg1"/>
              </a:solidFill>
              <a:latin typeface="Times New Roman" pitchFamily="18" charset="0"/>
              <a:cs typeface="Times New Roman" pitchFamily="18" charset="0"/>
            </a:endParaRPr>
          </a:p>
          <a:p>
            <a:pPr marL="0" indent="0">
              <a:buNone/>
            </a:pPr>
            <a:r>
              <a:rPr lang="tr-TR" sz="2800" dirty="0">
                <a:solidFill>
                  <a:schemeClr val="bg1"/>
                </a:solidFill>
                <a:latin typeface="Times New Roman" pitchFamily="18" charset="0"/>
                <a:cs typeface="Times New Roman" pitchFamily="18" charset="0"/>
              </a:rPr>
              <a:t>   Üniversitemiz telefon santralinde görev yapmaktadırlar. </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10</a:t>
            </a:fld>
            <a:endParaRPr lang="tr-TR"/>
          </a:p>
        </p:txBody>
      </p:sp>
    </p:spTree>
    <p:extLst>
      <p:ext uri="{BB962C8B-B14F-4D97-AF65-F5344CB8AC3E}">
        <p14:creationId xmlns:p14="http://schemas.microsoft.com/office/powerpoint/2010/main" val="61439647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205064"/>
          </a:xfrm>
        </p:spPr>
        <p:txBody>
          <a:bodyPr>
            <a:normAutofit lnSpcReduction="10000"/>
          </a:bodyPr>
          <a:lstStyle/>
          <a:p>
            <a:r>
              <a:rPr lang="tr-TR" sz="2800" dirty="0" smtClean="0">
                <a:solidFill>
                  <a:schemeClr val="bg1"/>
                </a:solidFill>
                <a:latin typeface="Times New Roman" pitchFamily="18" charset="0"/>
                <a:cs typeface="Times New Roman" pitchFamily="18" charset="0"/>
              </a:rPr>
              <a:t>Kampüs Kart Sisteminde yazılım güncellemeleri yapıldı.</a:t>
            </a:r>
          </a:p>
          <a:p>
            <a:endParaRPr lang="tr-TR" sz="2800" dirty="0" smtClean="0">
              <a:solidFill>
                <a:schemeClr val="bg1"/>
              </a:solidFill>
              <a:latin typeface="Times New Roman" pitchFamily="18" charset="0"/>
              <a:cs typeface="Times New Roman" pitchFamily="18" charset="0"/>
            </a:endParaRPr>
          </a:p>
          <a:p>
            <a:r>
              <a:rPr lang="tr-TR" sz="2800" dirty="0" smtClean="0">
                <a:solidFill>
                  <a:schemeClr val="bg1"/>
                </a:solidFill>
                <a:latin typeface="Times New Roman" pitchFamily="18" charset="0"/>
                <a:cs typeface="Times New Roman" pitchFamily="18" charset="0"/>
              </a:rPr>
              <a:t>Kampüs Kart Sisteminde kullanılan kart okuyucu cihazlarının bakımları yapıldı.</a:t>
            </a:r>
            <a:endParaRPr lang="tr-TR" sz="2800" dirty="0">
              <a:solidFill>
                <a:schemeClr val="bg1"/>
              </a:solidFill>
              <a:latin typeface="Times New Roman" pitchFamily="18" charset="0"/>
              <a:cs typeface="Times New Roman" pitchFamily="18" charset="0"/>
            </a:endParaRPr>
          </a:p>
          <a:p>
            <a:pPr marL="0" indent="0">
              <a:buNone/>
            </a:pPr>
            <a:r>
              <a:rPr lang="tr-TR" sz="2800" dirty="0" smtClean="0">
                <a:solidFill>
                  <a:schemeClr val="bg1"/>
                </a:solidFill>
                <a:latin typeface="Times New Roman" pitchFamily="18" charset="0"/>
                <a:cs typeface="Times New Roman" pitchFamily="18" charset="0"/>
              </a:rPr>
              <a:t> </a:t>
            </a: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Tüm Aktif cihaz, Sunucu ve Karaağaç </a:t>
            </a:r>
            <a:r>
              <a:rPr lang="tr-TR" sz="2800" dirty="0" smtClean="0">
                <a:solidFill>
                  <a:schemeClr val="bg1"/>
                </a:solidFill>
                <a:latin typeface="Times New Roman" pitchFamily="18" charset="0"/>
                <a:cs typeface="Times New Roman" pitchFamily="18" charset="0"/>
              </a:rPr>
              <a:t>Kampüsündeki </a:t>
            </a:r>
            <a:r>
              <a:rPr lang="tr-TR" sz="2800" dirty="0">
                <a:solidFill>
                  <a:schemeClr val="bg1"/>
                </a:solidFill>
                <a:latin typeface="Times New Roman" pitchFamily="18" charset="0"/>
                <a:cs typeface="Times New Roman" pitchFamily="18" charset="0"/>
              </a:rPr>
              <a:t>cihazların yapılan Güvenlik testleri sonucuna göre gerekli önlemler alındı.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a:t>
            </a:r>
            <a:r>
              <a:rPr lang="tr-TR" dirty="0" smtClean="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11</a:t>
            </a:fld>
            <a:endParaRPr lang="tr-TR"/>
          </a:p>
        </p:txBody>
      </p:sp>
    </p:spTree>
    <p:extLst>
      <p:ext uri="{BB962C8B-B14F-4D97-AF65-F5344CB8AC3E}">
        <p14:creationId xmlns:p14="http://schemas.microsoft.com/office/powerpoint/2010/main" val="16380304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Güvenlik duvarı </a:t>
            </a:r>
            <a:r>
              <a:rPr lang="tr-TR" sz="2800" dirty="0" smtClean="0">
                <a:solidFill>
                  <a:schemeClr val="bg1"/>
                </a:solidFill>
                <a:latin typeface="Times New Roman" pitchFamily="18" charset="0"/>
                <a:cs typeface="Times New Roman" pitchFamily="18" charset="0"/>
              </a:rPr>
              <a:t>hizmeti için </a:t>
            </a:r>
            <a:r>
              <a:rPr lang="tr-TR" sz="2800" dirty="0" err="1" smtClean="0">
                <a:solidFill>
                  <a:schemeClr val="bg1"/>
                </a:solidFill>
                <a:latin typeface="Times New Roman" pitchFamily="18" charset="0"/>
                <a:cs typeface="Times New Roman" pitchFamily="18" charset="0"/>
              </a:rPr>
              <a:t>Palo</a:t>
            </a:r>
            <a:r>
              <a:rPr lang="tr-TR" sz="2800" dirty="0" smtClean="0">
                <a:solidFill>
                  <a:schemeClr val="bg1"/>
                </a:solidFill>
                <a:latin typeface="Times New Roman" pitchFamily="18" charset="0"/>
                <a:cs typeface="Times New Roman" pitchFamily="18" charset="0"/>
              </a:rPr>
              <a:t> Alto 1410 cihazı alındı ve gerekli tüm kurallar tanımlanarak aktif hale getirildi.</a:t>
            </a:r>
            <a:endParaRPr lang="tr-TR" sz="2800" dirty="0">
              <a:solidFill>
                <a:schemeClr val="bg1"/>
              </a:solidFill>
              <a:latin typeface="Times New Roman" pitchFamily="18" charset="0"/>
              <a:cs typeface="Times New Roman" pitchFamily="18" charset="0"/>
            </a:endParaRP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kaydı tutan, </a:t>
            </a:r>
            <a:r>
              <a:rPr lang="tr-TR" sz="2800" dirty="0" err="1">
                <a:solidFill>
                  <a:schemeClr val="bg1"/>
                </a:solidFill>
                <a:latin typeface="Times New Roman" pitchFamily="18" charset="0"/>
                <a:cs typeface="Times New Roman" pitchFamily="18" charset="0"/>
              </a:rPr>
              <a:t>Log</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Sign</a:t>
            </a:r>
            <a:r>
              <a:rPr lang="tr-TR" sz="2800" dirty="0">
                <a:solidFill>
                  <a:schemeClr val="bg1"/>
                </a:solidFill>
                <a:latin typeface="Times New Roman" pitchFamily="18" charset="0"/>
                <a:cs typeface="Times New Roman" pitchFamily="18" charset="0"/>
              </a:rPr>
              <a:t> Cihazındaki gerekli kontroller yapıldı.</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Sistem odalarında bulunan 5</a:t>
            </a:r>
            <a:r>
              <a:rPr lang="tr-TR" sz="2800" dirty="0" smtClean="0">
                <a:solidFill>
                  <a:schemeClr val="bg1"/>
                </a:solidFill>
                <a:latin typeface="Times New Roman" pitchFamily="18" charset="0"/>
                <a:cs typeface="Times New Roman" pitchFamily="18" charset="0"/>
              </a:rPr>
              <a:t> </a:t>
            </a:r>
            <a:r>
              <a:rPr lang="tr-TR" sz="2800" dirty="0">
                <a:solidFill>
                  <a:schemeClr val="bg1"/>
                </a:solidFill>
                <a:latin typeface="Times New Roman" pitchFamily="18" charset="0"/>
                <a:cs typeface="Times New Roman" pitchFamily="18" charset="0"/>
              </a:rPr>
              <a:t>adet kenar anahtar garanti kapsamında yenileri ile değiştirilerek gerekli konfigürasyonlar yapıldı ve hazır hale getirildi.</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12</a:t>
            </a:fld>
            <a:endParaRPr lang="tr-TR"/>
          </a:p>
        </p:txBody>
      </p:sp>
    </p:spTree>
    <p:extLst>
      <p:ext uri="{BB962C8B-B14F-4D97-AF65-F5344CB8AC3E}">
        <p14:creationId xmlns:p14="http://schemas.microsoft.com/office/powerpoint/2010/main" val="40977592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err="1">
                <a:solidFill>
                  <a:schemeClr val="bg1"/>
                </a:solidFill>
                <a:latin typeface="Times New Roman" pitchFamily="18" charset="0"/>
                <a:cs typeface="Times New Roman" pitchFamily="18" charset="0"/>
              </a:rPr>
              <a:t>VMware</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ESXi</a:t>
            </a:r>
            <a:r>
              <a:rPr lang="tr-TR" sz="2800" dirty="0">
                <a:solidFill>
                  <a:schemeClr val="bg1"/>
                </a:solidFill>
                <a:latin typeface="Times New Roman" pitchFamily="18" charset="0"/>
                <a:cs typeface="Times New Roman" pitchFamily="18" charset="0"/>
              </a:rPr>
              <a:t> </a:t>
            </a:r>
            <a:r>
              <a:rPr lang="tr-TR" sz="2800" dirty="0" err="1">
                <a:solidFill>
                  <a:schemeClr val="bg1"/>
                </a:solidFill>
                <a:latin typeface="Times New Roman" pitchFamily="18" charset="0"/>
                <a:cs typeface="Times New Roman" pitchFamily="18" charset="0"/>
              </a:rPr>
              <a:t>hostlarında</a:t>
            </a:r>
            <a:r>
              <a:rPr lang="tr-TR" sz="2800" dirty="0">
                <a:solidFill>
                  <a:schemeClr val="bg1"/>
                </a:solidFill>
                <a:latin typeface="Times New Roman" pitchFamily="18" charset="0"/>
                <a:cs typeface="Times New Roman" pitchFamily="18" charset="0"/>
              </a:rPr>
              <a:t> bulunan tüm sanal sunucuların yedeklerinin düzenli alınması için server durumuna göre yedekleme planında güncellemeler yapıldı.</a:t>
            </a:r>
          </a:p>
          <a:p>
            <a:r>
              <a:rPr lang="tr-TR" sz="2800" dirty="0">
                <a:solidFill>
                  <a:schemeClr val="bg1"/>
                </a:solidFill>
                <a:latin typeface="Times New Roman" pitchFamily="18" charset="0"/>
                <a:cs typeface="Times New Roman" pitchFamily="18" charset="0"/>
              </a:rPr>
              <a:t>Windows Server sunucuların düzenli </a:t>
            </a:r>
            <a:r>
              <a:rPr lang="tr-TR" sz="2800" dirty="0" err="1">
                <a:solidFill>
                  <a:schemeClr val="bg1"/>
                </a:solidFill>
                <a:latin typeface="Times New Roman" pitchFamily="18" charset="0"/>
                <a:cs typeface="Times New Roman" pitchFamily="18" charset="0"/>
              </a:rPr>
              <a:t>updateleri</a:t>
            </a:r>
            <a:r>
              <a:rPr lang="tr-TR" sz="2800" dirty="0">
                <a:solidFill>
                  <a:schemeClr val="bg1"/>
                </a:solidFill>
                <a:latin typeface="Times New Roman" pitchFamily="18" charset="0"/>
                <a:cs typeface="Times New Roman" pitchFamily="18" charset="0"/>
              </a:rPr>
              <a:t> yapılarak güvenlik problemleri giderildi</a:t>
            </a:r>
            <a:r>
              <a:rPr lang="tr-TR" sz="2800" dirty="0" smtClean="0">
                <a:solidFill>
                  <a:schemeClr val="bg1"/>
                </a:solidFill>
                <a:latin typeface="Times New Roman" pitchFamily="18" charset="0"/>
                <a:cs typeface="Times New Roman" pitchFamily="18" charset="0"/>
              </a:rPr>
              <a:t>.</a:t>
            </a: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13</a:t>
            </a:fld>
            <a:endParaRPr lang="tr-TR"/>
          </a:p>
        </p:txBody>
      </p:sp>
    </p:spTree>
    <p:extLst>
      <p:ext uri="{BB962C8B-B14F-4D97-AF65-F5344CB8AC3E}">
        <p14:creationId xmlns:p14="http://schemas.microsoft.com/office/powerpoint/2010/main" val="2734966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Autofit/>
          </a:bodyPr>
          <a:lstStyle/>
          <a:p>
            <a:r>
              <a:rPr lang="tr-TR" sz="2800" dirty="0">
                <a:solidFill>
                  <a:schemeClr val="bg1"/>
                </a:solidFill>
                <a:latin typeface="Times New Roman" pitchFamily="18" charset="0"/>
                <a:cs typeface="Times New Roman" pitchFamily="18" charset="0"/>
              </a:rPr>
              <a:t>Dışarıdan kurum ağına güvenli erişim sağlanması için SSL VPN hizmeti kuralları optimize edildi.</a:t>
            </a:r>
          </a:p>
          <a:p>
            <a:r>
              <a:rPr lang="tr-TR" sz="2800" dirty="0">
                <a:solidFill>
                  <a:schemeClr val="bg1"/>
                </a:solidFill>
                <a:latin typeface="Times New Roman" pitchFamily="18" charset="0"/>
                <a:cs typeface="Times New Roman" pitchFamily="18" charset="0"/>
              </a:rPr>
              <a:t>Palo Alto cihazının güncellemeleri yapıldı.</a:t>
            </a:r>
          </a:p>
          <a:p>
            <a:r>
              <a:rPr lang="tr-TR" sz="2800" dirty="0">
                <a:solidFill>
                  <a:schemeClr val="bg1"/>
                </a:solidFill>
                <a:latin typeface="Times New Roman" pitchFamily="18" charset="0"/>
                <a:cs typeface="Times New Roman" pitchFamily="18" charset="0"/>
              </a:rPr>
              <a:t>Ağ ve Cihaz Analizi için kurulan açık kaynak kodlu yazılıma garantiden yenilenen ve yeni takılan cihazlar tanımlandı.</a:t>
            </a:r>
          </a:p>
          <a:p>
            <a:r>
              <a:rPr lang="tr-TR" sz="2800" dirty="0" smtClean="0">
                <a:solidFill>
                  <a:schemeClr val="bg1"/>
                </a:solidFill>
                <a:latin typeface="Times New Roman" pitchFamily="18" charset="0"/>
                <a:cs typeface="Times New Roman" pitchFamily="18" charset="0"/>
              </a:rPr>
              <a:t>Kurumumuza ait 6 </a:t>
            </a:r>
            <a:r>
              <a:rPr lang="tr-TR" sz="2800" dirty="0">
                <a:solidFill>
                  <a:schemeClr val="bg1"/>
                </a:solidFill>
                <a:latin typeface="Times New Roman" pitchFamily="18" charset="0"/>
                <a:cs typeface="Times New Roman" pitchFamily="18" charset="0"/>
              </a:rPr>
              <a:t>adet sistem odasında fiziki düzenlemeler yapıldı.</a:t>
            </a:r>
          </a:p>
          <a:p>
            <a:endParaRPr lang="tr-TR"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14</a:t>
            </a:fld>
            <a:endParaRPr lang="tr-TR"/>
          </a:p>
        </p:txBody>
      </p:sp>
    </p:spTree>
    <p:extLst>
      <p:ext uri="{BB962C8B-B14F-4D97-AF65-F5344CB8AC3E}">
        <p14:creationId xmlns:p14="http://schemas.microsoft.com/office/powerpoint/2010/main" val="19595621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Yedekleme ünitesi kontrolleri yapıldı.</a:t>
            </a:r>
          </a:p>
          <a:p>
            <a:r>
              <a:rPr lang="tr-TR" sz="2800" dirty="0">
                <a:solidFill>
                  <a:schemeClr val="bg1"/>
                </a:solidFill>
                <a:latin typeface="Times New Roman" pitchFamily="18" charset="0"/>
                <a:cs typeface="Times New Roman" pitchFamily="18" charset="0"/>
              </a:rPr>
              <a:t>Sunuculardaki güvenlik açıkları ile ilgili çalışmalar yapıldı.</a:t>
            </a:r>
          </a:p>
          <a:p>
            <a:r>
              <a:rPr lang="tr-TR" sz="2800" dirty="0">
                <a:solidFill>
                  <a:schemeClr val="bg1"/>
                </a:solidFill>
                <a:latin typeface="Times New Roman" pitchFamily="18" charset="0"/>
                <a:cs typeface="Times New Roman" pitchFamily="18" charset="0"/>
              </a:rPr>
              <a:t>Bazı sunuculara yeni işletim sistemi kurularak daha güncel olması sağlandı.</a:t>
            </a:r>
          </a:p>
          <a:p>
            <a:r>
              <a:rPr lang="tr-TR" sz="2800" dirty="0">
                <a:solidFill>
                  <a:schemeClr val="bg1"/>
                </a:solidFill>
                <a:latin typeface="Times New Roman" pitchFamily="18" charset="0"/>
                <a:cs typeface="Times New Roman" pitchFamily="18" charset="0"/>
              </a:rPr>
              <a:t>Sistem odalarında bulunan klimaların bakımları yapıldı.</a:t>
            </a: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15</a:t>
            </a:fld>
            <a:endParaRPr lang="tr-TR"/>
          </a:p>
        </p:txBody>
      </p:sp>
    </p:spTree>
    <p:extLst>
      <p:ext uri="{BB962C8B-B14F-4D97-AF65-F5344CB8AC3E}">
        <p14:creationId xmlns:p14="http://schemas.microsoft.com/office/powerpoint/2010/main" val="252421584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472608"/>
          </a:xfrm>
        </p:spPr>
        <p:txBody>
          <a:bodyPr>
            <a:normAutofit/>
          </a:bodyPr>
          <a:lstStyle/>
          <a:p>
            <a:pPr marL="0" indent="0">
              <a:buNone/>
            </a:pPr>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Araç tanıma sistemindeki meydana gelen arızalar giderildi. </a:t>
            </a:r>
            <a:endParaRPr lang="tr-TR" sz="2800" dirty="0" smtClean="0">
              <a:solidFill>
                <a:schemeClr val="bg1"/>
              </a:solidFill>
              <a:latin typeface="Times New Roman" pitchFamily="18" charset="0"/>
              <a:cs typeface="Times New Roman" pitchFamily="18" charset="0"/>
            </a:endParaRPr>
          </a:p>
          <a:p>
            <a:r>
              <a:rPr lang="tr-TR" sz="2800" dirty="0" err="1" smtClean="0">
                <a:solidFill>
                  <a:schemeClr val="bg1"/>
                </a:solidFill>
                <a:latin typeface="Times New Roman" pitchFamily="18" charset="0"/>
                <a:cs typeface="Times New Roman" pitchFamily="18" charset="0"/>
              </a:rPr>
              <a:t>Suveren</a:t>
            </a:r>
            <a:r>
              <a:rPr lang="tr-TR" sz="2800" dirty="0" smtClean="0">
                <a:solidFill>
                  <a:schemeClr val="bg1"/>
                </a:solidFill>
                <a:latin typeface="Times New Roman" pitchFamily="18" charset="0"/>
                <a:cs typeface="Times New Roman" pitchFamily="18" charset="0"/>
              </a:rPr>
              <a:t> Kampüsü güvenliği için kamera ve kayıt cihazları için teknik destek ve kurulum hizmetleri verildi.</a:t>
            </a:r>
          </a:p>
          <a:p>
            <a:r>
              <a:rPr lang="tr-TR" sz="2800" dirty="0" smtClean="0">
                <a:solidFill>
                  <a:schemeClr val="bg1"/>
                </a:solidFill>
                <a:latin typeface="Times New Roman" pitchFamily="18" charset="0"/>
                <a:cs typeface="Times New Roman" pitchFamily="18" charset="0"/>
              </a:rPr>
              <a:t>Santral Sistemi için yeni güncellemeler yapılarak </a:t>
            </a:r>
            <a:r>
              <a:rPr lang="tr-TR" sz="2800" dirty="0" err="1" smtClean="0">
                <a:solidFill>
                  <a:schemeClr val="bg1"/>
                </a:solidFill>
                <a:latin typeface="Times New Roman" pitchFamily="18" charset="0"/>
                <a:cs typeface="Times New Roman" pitchFamily="18" charset="0"/>
              </a:rPr>
              <a:t>Ip</a:t>
            </a:r>
            <a:r>
              <a:rPr lang="tr-TR" sz="2800" dirty="0" smtClean="0">
                <a:solidFill>
                  <a:schemeClr val="bg1"/>
                </a:solidFill>
                <a:latin typeface="Times New Roman" pitchFamily="18" charset="0"/>
                <a:cs typeface="Times New Roman" pitchFamily="18" charset="0"/>
              </a:rPr>
              <a:t> telefon sistemi aktif hale getirildi.</a:t>
            </a:r>
          </a:p>
          <a:p>
            <a:endParaRPr lang="tr-TR" sz="2800" dirty="0" smtClean="0">
              <a:solidFill>
                <a:schemeClr val="bg1"/>
              </a:solidFill>
              <a:latin typeface="Times New Roman" pitchFamily="18" charset="0"/>
              <a:cs typeface="Times New Roman" pitchFamily="18" charset="0"/>
            </a:endParaRPr>
          </a:p>
          <a:p>
            <a:pPr marL="0" indent="0">
              <a:buNone/>
            </a:pPr>
            <a:endParaRPr lang="tr-TR" sz="2800" dirty="0" smtClean="0">
              <a:latin typeface="Arial" pitchFamily="34" charset="0"/>
              <a:cs typeface="Arial" pitchFamily="34" charset="0"/>
            </a:endParaRPr>
          </a:p>
          <a:p>
            <a:pPr marL="0" indent="0">
              <a:buNone/>
            </a:pPr>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180467"/>
            <a:ext cx="8229600" cy="800261"/>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16</a:t>
            </a:fld>
            <a:endParaRPr lang="tr-TR"/>
          </a:p>
        </p:txBody>
      </p:sp>
    </p:spTree>
    <p:extLst>
      <p:ext uri="{BB962C8B-B14F-4D97-AF65-F5344CB8AC3E}">
        <p14:creationId xmlns:p14="http://schemas.microsoft.com/office/powerpoint/2010/main" val="407200645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Güvenli </a:t>
            </a:r>
            <a:r>
              <a:rPr lang="tr-TR" sz="2800" dirty="0">
                <a:solidFill>
                  <a:schemeClr val="bg1"/>
                </a:solidFill>
                <a:latin typeface="Times New Roman" pitchFamily="18" charset="0"/>
                <a:cs typeface="Times New Roman" pitchFamily="18" charset="0"/>
              </a:rPr>
              <a:t>internete giriş ekranında düzenlemeler yapıldı</a:t>
            </a:r>
            <a:r>
              <a:rPr lang="tr-TR" sz="2800" dirty="0" smtClean="0">
                <a:solidFill>
                  <a:schemeClr val="bg1"/>
                </a:solidFill>
                <a:latin typeface="Times New Roman" pitchFamily="18" charset="0"/>
                <a:cs typeface="Times New Roman" pitchFamily="18" charset="0"/>
              </a:rPr>
              <a:t>.</a:t>
            </a:r>
            <a:endParaRPr lang="tr-TR" sz="2800" dirty="0" smtClean="0">
              <a:latin typeface="Arial" pitchFamily="34" charset="0"/>
              <a:cs typeface="Arial" pitchFamily="34" charset="0"/>
            </a:endParaRPr>
          </a:p>
          <a:p>
            <a:r>
              <a:rPr lang="tr-TR" sz="2800" dirty="0" smtClean="0">
                <a:solidFill>
                  <a:schemeClr val="bg1"/>
                </a:solidFill>
                <a:latin typeface="Times New Roman" pitchFamily="18" charset="0"/>
                <a:cs typeface="Times New Roman" pitchFamily="18" charset="0"/>
              </a:rPr>
              <a:t>Üniversitemize yeni başlayan öğrencilere Bilgi İşlem Daire Başkanlığının sunmuş olduğu hizmetler kapsamında oryantasyon eğitimi verildi.</a:t>
            </a:r>
          </a:p>
          <a:p>
            <a:r>
              <a:rPr lang="tr-TR" sz="2800" dirty="0" smtClean="0">
                <a:solidFill>
                  <a:schemeClr val="bg1"/>
                </a:solidFill>
                <a:latin typeface="Times New Roman" pitchFamily="18" charset="0"/>
                <a:cs typeface="Times New Roman" pitchFamily="18" charset="0"/>
              </a:rPr>
              <a:t>Yeni yapılan Merkezi derslik binasının tüm altyapısı aktif edildi.</a:t>
            </a:r>
            <a:endParaRPr lang="tr-TR" sz="2800" dirty="0" smtClean="0">
              <a:latin typeface="Arial" pitchFamily="34" charset="0"/>
              <a:cs typeface="Arial" pitchFamily="34" charset="0"/>
            </a:endParaRPr>
          </a:p>
          <a:p>
            <a:endParaRPr lang="tr-TR" sz="2800" dirty="0" smtClean="0">
              <a:latin typeface="Arial" pitchFamily="34" charset="0"/>
              <a:cs typeface="Arial" pitchFamily="34" charset="0"/>
            </a:endParaRPr>
          </a:p>
          <a:p>
            <a:endParaRPr lang="tr-TR" sz="2800" dirty="0">
              <a:latin typeface="Arial" pitchFamily="34" charset="0"/>
              <a:cs typeface="Arial" pitchFamily="34"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17</a:t>
            </a:fld>
            <a:endParaRPr lang="tr-TR"/>
          </a:p>
        </p:txBody>
      </p:sp>
    </p:spTree>
    <p:extLst>
      <p:ext uri="{BB962C8B-B14F-4D97-AF65-F5344CB8AC3E}">
        <p14:creationId xmlns:p14="http://schemas.microsoft.com/office/powerpoint/2010/main" val="35136217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lnSpcReduction="10000"/>
          </a:bodyPr>
          <a:lstStyle/>
          <a:p>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gelen Personel ve öğrencilerin turnike ve </a:t>
            </a:r>
            <a:r>
              <a:rPr lang="tr-TR" sz="2800" dirty="0" err="1">
                <a:solidFill>
                  <a:schemeClr val="bg1"/>
                </a:solidFill>
                <a:latin typeface="Times New Roman" pitchFamily="18" charset="0"/>
                <a:cs typeface="Times New Roman" pitchFamily="18" charset="0"/>
              </a:rPr>
              <a:t>kioskları</a:t>
            </a:r>
            <a:r>
              <a:rPr lang="tr-TR" sz="2800" dirty="0">
                <a:solidFill>
                  <a:schemeClr val="bg1"/>
                </a:solidFill>
                <a:latin typeface="Times New Roman" pitchFamily="18" charset="0"/>
                <a:cs typeface="Times New Roman" pitchFamily="18" charset="0"/>
              </a:rPr>
              <a:t> kullanabilmeleri için kampüs kartlara gerekli tanımlamalar yıl içerisinde gerçekleştirildi.</a:t>
            </a:r>
          </a:p>
          <a:p>
            <a:endParaRPr lang="tr-TR" sz="2800" dirty="0">
              <a:solidFill>
                <a:schemeClr val="bg1"/>
              </a:solidFill>
              <a:latin typeface="Times New Roman" pitchFamily="18" charset="0"/>
              <a:cs typeface="Times New Roman" pitchFamily="18" charset="0"/>
            </a:endParaRPr>
          </a:p>
          <a:p>
            <a:r>
              <a:rPr lang="tr-TR" sz="2800" dirty="0" err="1">
                <a:solidFill>
                  <a:schemeClr val="bg1"/>
                </a:solidFill>
                <a:latin typeface="Times New Roman" pitchFamily="18" charset="0"/>
                <a:cs typeface="Times New Roman" pitchFamily="18" charset="0"/>
              </a:rPr>
              <a:t>Kiosk</a:t>
            </a:r>
            <a:r>
              <a:rPr lang="tr-TR" sz="2800" dirty="0">
                <a:solidFill>
                  <a:schemeClr val="bg1"/>
                </a:solidFill>
                <a:latin typeface="Times New Roman" pitchFamily="18" charset="0"/>
                <a:cs typeface="Times New Roman" pitchFamily="18" charset="0"/>
              </a:rPr>
              <a:t> cihazlarında ve </a:t>
            </a:r>
            <a:r>
              <a:rPr lang="tr-TR" sz="2800" dirty="0" err="1">
                <a:solidFill>
                  <a:schemeClr val="bg1"/>
                </a:solidFill>
                <a:latin typeface="Times New Roman" pitchFamily="18" charset="0"/>
                <a:cs typeface="Times New Roman" pitchFamily="18" charset="0"/>
              </a:rPr>
              <a:t>kampüskart</a:t>
            </a:r>
            <a:r>
              <a:rPr lang="tr-TR" sz="2800" dirty="0">
                <a:solidFill>
                  <a:schemeClr val="bg1"/>
                </a:solidFill>
                <a:latin typeface="Times New Roman" pitchFamily="18" charset="0"/>
                <a:cs typeface="Times New Roman" pitchFamily="18" charset="0"/>
              </a:rPr>
              <a:t> sunucusunda gerekli düzenlemeler ve güncellemeler yapıldı.</a:t>
            </a:r>
          </a:p>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E-posta talebinde bulunan idari ve akademik personellere kurum E-mail tanımlamaları yapıldı.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18</a:t>
            </a:fld>
            <a:endParaRPr lang="tr-TR"/>
          </a:p>
        </p:txBody>
      </p:sp>
    </p:spTree>
    <p:extLst>
      <p:ext uri="{BB962C8B-B14F-4D97-AF65-F5344CB8AC3E}">
        <p14:creationId xmlns:p14="http://schemas.microsoft.com/office/powerpoint/2010/main" val="10059434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98786"/>
            <a:ext cx="8229600" cy="4766518"/>
          </a:xfrm>
        </p:spPr>
        <p:txBody>
          <a:bodyPr>
            <a:normAutofit/>
          </a:bodyPr>
          <a:lstStyle/>
          <a:p>
            <a:endParaRPr lang="tr-TR" sz="2800" dirty="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Yeni yemek ücretleri kartlı geçiş sistemine tanımlandı.</a:t>
            </a:r>
          </a:p>
          <a:p>
            <a:r>
              <a:rPr lang="tr-TR" sz="2800" dirty="0">
                <a:solidFill>
                  <a:schemeClr val="bg1"/>
                </a:solidFill>
                <a:latin typeface="Times New Roman" pitchFamily="18" charset="0"/>
                <a:cs typeface="Times New Roman" pitchFamily="18" charset="0"/>
              </a:rPr>
              <a:t>Personellerin ek göstergelerinde güncellemeler yapıldı.</a:t>
            </a:r>
          </a:p>
          <a:p>
            <a:r>
              <a:rPr lang="tr-TR" sz="2800" dirty="0">
                <a:solidFill>
                  <a:schemeClr val="bg1"/>
                </a:solidFill>
                <a:latin typeface="Times New Roman" pitchFamily="18" charset="0"/>
                <a:cs typeface="Times New Roman" pitchFamily="18" charset="0"/>
              </a:rPr>
              <a:t>E-posta ve </a:t>
            </a:r>
            <a:r>
              <a:rPr lang="tr-TR" sz="2800" dirty="0" err="1">
                <a:solidFill>
                  <a:schemeClr val="bg1"/>
                </a:solidFill>
                <a:latin typeface="Times New Roman" pitchFamily="18" charset="0"/>
                <a:cs typeface="Times New Roman" pitchFamily="18" charset="0"/>
              </a:rPr>
              <a:t>Wi</a:t>
            </a:r>
            <a:r>
              <a:rPr lang="tr-TR" sz="2800" dirty="0">
                <a:solidFill>
                  <a:schemeClr val="bg1"/>
                </a:solidFill>
                <a:latin typeface="Times New Roman" pitchFamily="18" charset="0"/>
                <a:cs typeface="Times New Roman" pitchFamily="18" charset="0"/>
              </a:rPr>
              <a:t>-Fi tanımlamalarını unutan kullanıcılara yıl içerisinde destek verildi</a:t>
            </a:r>
            <a:r>
              <a:rPr lang="tr-TR" sz="2800" dirty="0" smtClean="0">
                <a:solidFill>
                  <a:schemeClr val="bg1"/>
                </a:solidFill>
                <a:latin typeface="Times New Roman" pitchFamily="18" charset="0"/>
                <a:cs typeface="Times New Roman" pitchFamily="18" charset="0"/>
              </a:rPr>
              <a:t>.</a:t>
            </a: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19</a:t>
            </a:fld>
            <a:endParaRPr lang="tr-TR"/>
          </a:p>
        </p:txBody>
      </p:sp>
    </p:spTree>
    <p:extLst>
      <p:ext uri="{BB962C8B-B14F-4D97-AF65-F5344CB8AC3E}">
        <p14:creationId xmlns:p14="http://schemas.microsoft.com/office/powerpoint/2010/main" val="76943272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052736"/>
            <a:ext cx="8784976" cy="5112568"/>
          </a:xfrm>
        </p:spPr>
        <p:txBody>
          <a:bodyPr anchor="ctr">
            <a:noAutofit/>
          </a:bodyPr>
          <a:lstStyle/>
          <a:p>
            <a:pPr algn="ctr"/>
            <a:r>
              <a:rPr lang="tr-TR" sz="3600" dirty="0" smtClean="0">
                <a:latin typeface="Times New Roman" pitchFamily="18" charset="0"/>
                <a:ea typeface="Segoe UI Symbol" pitchFamily="34" charset="0"/>
                <a:cs typeface="Times New Roman" pitchFamily="18" charset="0"/>
              </a:rPr>
              <a:t>AĞ VE TEKNİK BİRİMİ FAALİYETLERİ</a:t>
            </a:r>
            <a:endParaRPr lang="tr-TR" sz="3600" dirty="0">
              <a:latin typeface="Times New Roman" pitchFamily="18" charset="0"/>
              <a:ea typeface="Segoe UI Symbol" pitchFamily="34" charset="0"/>
              <a:cs typeface="Times New Roman" pitchFamily="18" charset="0"/>
            </a:endParaRPr>
          </a:p>
          <a:p>
            <a:pPr marL="0" indent="0" algn="just">
              <a:buNone/>
            </a:pPr>
            <a:endParaRPr lang="tr-TR" sz="2800" dirty="0">
              <a:latin typeface="Segoe UI Symbol" pitchFamily="34" charset="0"/>
              <a:ea typeface="Segoe UI Symbol" pitchFamily="34" charset="0"/>
              <a:cs typeface="Times New Roman" pitchFamily="18" charset="0"/>
            </a:endParaRPr>
          </a:p>
          <a:p>
            <a:pPr marL="0" indent="0" algn="just">
              <a:spcBef>
                <a:spcPts val="0"/>
              </a:spcBef>
              <a:buNone/>
            </a:pPr>
            <a:endParaRPr lang="en-US" sz="1600" dirty="0">
              <a:latin typeface="Segoe UI Symbol" pitchFamily="34" charset="0"/>
              <a:ea typeface="Segoe UI Symbol"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2</a:t>
            </a:fld>
            <a:endParaRPr lang="tr-TR"/>
          </a:p>
        </p:txBody>
      </p:sp>
    </p:spTree>
    <p:extLst>
      <p:ext uri="{BB962C8B-B14F-4D97-AF65-F5344CB8AC3E}">
        <p14:creationId xmlns:p14="http://schemas.microsoft.com/office/powerpoint/2010/main" val="37545259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Taşınır Kayıt ve Yönetim Sisteminde malzeme devri yapılması, malzeme devri alınması ve doğrudan temin usulüyle alımı yapılan malzemelerin sisteme tanıtılması yıl içerisinde gerçekleştirildi</a:t>
            </a:r>
            <a:r>
              <a:rPr lang="tr-TR" sz="2800" dirty="0" smtClean="0">
                <a:solidFill>
                  <a:schemeClr val="bg1"/>
                </a:solidFill>
                <a:latin typeface="Times New Roman" pitchFamily="18" charset="0"/>
                <a:cs typeface="Times New Roman" pitchFamily="18" charset="0"/>
              </a:rPr>
              <a:t>.</a:t>
            </a:r>
          </a:p>
          <a:p>
            <a:r>
              <a:rPr lang="tr-TR" sz="2800" dirty="0" smtClean="0">
                <a:solidFill>
                  <a:schemeClr val="bg1"/>
                </a:solidFill>
                <a:latin typeface="Times New Roman" pitchFamily="18" charset="0"/>
                <a:cs typeface="Times New Roman" pitchFamily="18" charset="0"/>
              </a:rPr>
              <a:t>Kullanıma uygun olmayan ve atıl durumda olan elektronik cihazlar hurdaya ayrıldı ve MKE’ye satışı için idari mali işlere teslim edildi</a:t>
            </a:r>
            <a:endParaRPr lang="tr-TR" sz="2800" dirty="0">
              <a:solidFill>
                <a:schemeClr val="bg1"/>
              </a:solidFill>
              <a:latin typeface="Times New Roman" pitchFamily="18" charset="0"/>
              <a:cs typeface="Times New Roman" pitchFamily="18" charset="0"/>
            </a:endParaRPr>
          </a:p>
          <a:p>
            <a:pPr mar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20</a:t>
            </a:fld>
            <a:endParaRPr lang="tr-TR"/>
          </a:p>
        </p:txBody>
      </p:sp>
    </p:spTree>
    <p:extLst>
      <p:ext uri="{BB962C8B-B14F-4D97-AF65-F5344CB8AC3E}">
        <p14:creationId xmlns:p14="http://schemas.microsoft.com/office/powerpoint/2010/main" val="27110618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buNone/>
            </a:pPr>
            <a:endParaRPr lang="tr-TR" sz="2800" dirty="0" smtClean="0">
              <a:latin typeface="Arial" pitchFamily="34" charset="0"/>
              <a:cs typeface="Arial" pitchFamily="34" charset="0"/>
            </a:endParaRPr>
          </a:p>
          <a:p>
            <a:r>
              <a:rPr lang="tr-TR" sz="2800" dirty="0">
                <a:solidFill>
                  <a:schemeClr val="bg1"/>
                </a:solidFill>
                <a:latin typeface="Times New Roman" pitchFamily="18" charset="0"/>
                <a:cs typeface="Times New Roman" pitchFamily="18" charset="0"/>
              </a:rPr>
              <a:t>Diğer birimlerin teknik personel olarak yetersiz kaldıkları durumda Teknik Şartname hazırlandı ve Muayene Kabul için gerekli destek verildi.</a:t>
            </a:r>
          </a:p>
          <a:p>
            <a:endParaRPr lang="tr-TR" sz="2800" dirty="0">
              <a:solidFill>
                <a:schemeClr val="bg1"/>
              </a:solidFill>
              <a:latin typeface="Times New Roman" pitchFamily="18" charset="0"/>
              <a:cs typeface="Times New Roman" pitchFamily="18" charset="0"/>
            </a:endParaRPr>
          </a:p>
          <a:p>
            <a:r>
              <a:rPr lang="tr-TR" sz="2800" dirty="0">
                <a:solidFill>
                  <a:schemeClr val="bg1"/>
                </a:solidFill>
                <a:latin typeface="Times New Roman" pitchFamily="18" charset="0"/>
                <a:cs typeface="Times New Roman" pitchFamily="18" charset="0"/>
              </a:rPr>
              <a:t>Gerçekleştirme görevlisi olarak maaş ve ödemelerin tetkiki yapılarak onaylandı.</a:t>
            </a: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21</a:t>
            </a:fld>
            <a:endParaRPr lang="tr-TR"/>
          </a:p>
        </p:txBody>
      </p:sp>
    </p:spTree>
    <p:extLst>
      <p:ext uri="{BB962C8B-B14F-4D97-AF65-F5344CB8AC3E}">
        <p14:creationId xmlns:p14="http://schemas.microsoft.com/office/powerpoint/2010/main" val="169857087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84784"/>
            <a:ext cx="8229600" cy="4853136"/>
          </a:xfrm>
        </p:spPr>
        <p:txBody>
          <a:bodyPr>
            <a:normAutofit/>
          </a:bodyPr>
          <a:lstStyle/>
          <a:p>
            <a:pPr lvl="0"/>
            <a:endParaRPr lang="tr-TR" sz="2800" dirty="0">
              <a:latin typeface="Arial" pitchFamily="34" charset="0"/>
              <a:cs typeface="Arial" pitchFamily="34" charset="0"/>
            </a:endParaRPr>
          </a:p>
          <a:p>
            <a:pPr lvl="0"/>
            <a:r>
              <a:rPr lang="tr-TR" sz="2800" dirty="0">
                <a:solidFill>
                  <a:schemeClr val="bg1"/>
                </a:solidFill>
                <a:latin typeface="Times New Roman" pitchFamily="18" charset="0"/>
                <a:cs typeface="Times New Roman" pitchFamily="18" charset="0"/>
              </a:rPr>
              <a:t>Rektörlük ara geçişlerine kart okuyucuların yetki değişikleri tanımlandı.</a:t>
            </a:r>
          </a:p>
          <a:p>
            <a:pPr lvl="0"/>
            <a:r>
              <a:rPr lang="tr-TR" sz="2800" dirty="0">
                <a:solidFill>
                  <a:schemeClr val="bg1"/>
                </a:solidFill>
                <a:latin typeface="Times New Roman" pitchFamily="18" charset="0"/>
                <a:cs typeface="Times New Roman" pitchFamily="18" charset="0"/>
              </a:rPr>
              <a:t>Yeni </a:t>
            </a:r>
            <a:r>
              <a:rPr lang="tr-TR" sz="2800" dirty="0" err="1">
                <a:solidFill>
                  <a:schemeClr val="bg1"/>
                </a:solidFill>
                <a:latin typeface="Times New Roman" pitchFamily="18" charset="0"/>
                <a:cs typeface="Times New Roman" pitchFamily="18" charset="0"/>
              </a:rPr>
              <a:t>subdomain</a:t>
            </a:r>
            <a:r>
              <a:rPr lang="tr-TR" sz="2800" dirty="0">
                <a:solidFill>
                  <a:schemeClr val="bg1"/>
                </a:solidFill>
                <a:latin typeface="Times New Roman" pitchFamily="18" charset="0"/>
                <a:cs typeface="Times New Roman" pitchFamily="18" charset="0"/>
              </a:rPr>
              <a:t> ve CNAME tanımlamaları yapıldı.</a:t>
            </a:r>
          </a:p>
          <a:p>
            <a:pPr lvl="0"/>
            <a:r>
              <a:rPr lang="tr-TR" sz="2800" dirty="0" smtClean="0">
                <a:solidFill>
                  <a:schemeClr val="bg1"/>
                </a:solidFill>
                <a:latin typeface="Times New Roman" pitchFamily="18" charset="0"/>
                <a:cs typeface="Times New Roman" pitchFamily="18" charset="0"/>
              </a:rPr>
              <a:t>Kurumsal </a:t>
            </a:r>
            <a:r>
              <a:rPr lang="tr-TR" sz="2800" dirty="0">
                <a:solidFill>
                  <a:schemeClr val="bg1"/>
                </a:solidFill>
                <a:latin typeface="Times New Roman" pitchFamily="18" charset="0"/>
                <a:cs typeface="Times New Roman" pitchFamily="18" charset="0"/>
              </a:rPr>
              <a:t>e-posta adresi çoklu güvenlik giriş yöntemine geçilerek güvenlik seviyesi arttırıldı.</a:t>
            </a:r>
          </a:p>
          <a:p>
            <a:pPr marL="0" lvl="0" indent="0">
              <a:buNone/>
            </a:pPr>
            <a:endParaRPr lang="tr-TR" sz="2800" dirty="0">
              <a:solidFill>
                <a:schemeClr val="bg1"/>
              </a:solidFill>
              <a:latin typeface="Times New Roman" pitchFamily="18" charset="0"/>
              <a:cs typeface="Times New Roman" pitchFamily="18" charset="0"/>
            </a:endParaRPr>
          </a:p>
        </p:txBody>
      </p:sp>
      <p:sp>
        <p:nvSpPr>
          <p:cNvPr id="4" name="Title 1"/>
          <p:cNvSpPr>
            <a:spLocks noGrp="1"/>
          </p:cNvSpPr>
          <p:nvPr>
            <p:ph type="title"/>
          </p:nvPr>
        </p:nvSpPr>
        <p:spPr>
          <a:xfrm>
            <a:off x="467544" y="476672"/>
            <a:ext cx="8229600" cy="922114"/>
          </a:xfrm>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22</a:t>
            </a:fld>
            <a:endParaRPr lang="tr-TR"/>
          </a:p>
        </p:txBody>
      </p:sp>
    </p:spTree>
    <p:extLst>
      <p:ext uri="{BB962C8B-B14F-4D97-AF65-F5344CB8AC3E}">
        <p14:creationId xmlns:p14="http://schemas.microsoft.com/office/powerpoint/2010/main" val="17200376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C786528-2F04-457D-8FED-47AA3420C7EB}" type="slidenum">
              <a:rPr lang="tr-TR" smtClean="0"/>
              <a:pPr/>
              <a:t>23</a:t>
            </a:fld>
            <a:endParaRPr lang="tr-TR"/>
          </a:p>
        </p:txBody>
      </p:sp>
      <p:sp>
        <p:nvSpPr>
          <p:cNvPr id="6" name="İçerik Yer Tutucusu 2"/>
          <p:cNvSpPr>
            <a:spLocks noGrp="1"/>
          </p:cNvSpPr>
          <p:nvPr>
            <p:ph idx="1"/>
          </p:nvPr>
        </p:nvSpPr>
        <p:spPr>
          <a:xfrm>
            <a:off x="323528" y="1628800"/>
            <a:ext cx="8229600" cy="4853136"/>
          </a:xfrm>
        </p:spPr>
        <p:txBody>
          <a:bodyPr>
            <a:normAutofit/>
          </a:bodyPr>
          <a:lstStyle/>
          <a:p>
            <a:r>
              <a:rPr lang="tr-TR" sz="2800" dirty="0" smtClean="0">
                <a:solidFill>
                  <a:schemeClr val="bg1"/>
                </a:solidFill>
                <a:latin typeface="Times New Roman" pitchFamily="18" charset="0"/>
                <a:cs typeface="Times New Roman" pitchFamily="18" charset="0"/>
              </a:rPr>
              <a:t>Yıl </a:t>
            </a:r>
            <a:r>
              <a:rPr lang="tr-TR" sz="2800" dirty="0">
                <a:solidFill>
                  <a:schemeClr val="bg1"/>
                </a:solidFill>
                <a:latin typeface="Times New Roman" pitchFamily="18" charset="0"/>
                <a:cs typeface="Times New Roman" pitchFamily="18" charset="0"/>
              </a:rPr>
              <a:t>içinde Kurum Personellerine ait </a:t>
            </a:r>
            <a:r>
              <a:rPr lang="tr-TR" sz="2800" dirty="0" smtClean="0">
                <a:solidFill>
                  <a:schemeClr val="bg1"/>
                </a:solidFill>
                <a:latin typeface="Times New Roman" pitchFamily="18" charset="0"/>
                <a:cs typeface="Times New Roman" pitchFamily="18" charset="0"/>
              </a:rPr>
              <a:t>yazıcı</a:t>
            </a:r>
            <a:r>
              <a:rPr lang="tr-TR" sz="2800" dirty="0">
                <a:solidFill>
                  <a:schemeClr val="bg1"/>
                </a:solidFill>
                <a:latin typeface="Times New Roman" pitchFamily="18" charset="0"/>
                <a:cs typeface="Times New Roman" pitchFamily="18" charset="0"/>
              </a:rPr>
              <a:t>, telefon ve bilgisayar arızası giderildi.</a:t>
            </a:r>
          </a:p>
          <a:p>
            <a:r>
              <a:rPr lang="tr-TR" sz="2800" dirty="0">
                <a:solidFill>
                  <a:schemeClr val="bg1"/>
                </a:solidFill>
                <a:latin typeface="Times New Roman" pitchFamily="18" charset="0"/>
                <a:cs typeface="Times New Roman" pitchFamily="18" charset="0"/>
              </a:rPr>
              <a:t>Yeni başlayan </a:t>
            </a:r>
            <a:r>
              <a:rPr lang="tr-TR" sz="2800" dirty="0" smtClean="0">
                <a:solidFill>
                  <a:schemeClr val="bg1"/>
                </a:solidFill>
                <a:latin typeface="Times New Roman" pitchFamily="18" charset="0"/>
                <a:cs typeface="Times New Roman" pitchFamily="18" charset="0"/>
              </a:rPr>
              <a:t>öğrencilerin </a:t>
            </a:r>
            <a:r>
              <a:rPr lang="tr-TR" sz="2800" dirty="0">
                <a:solidFill>
                  <a:schemeClr val="bg1"/>
                </a:solidFill>
                <a:latin typeface="Times New Roman" pitchFamily="18" charset="0"/>
                <a:cs typeface="Times New Roman" pitchFamily="18" charset="0"/>
              </a:rPr>
              <a:t>e-posta talepleri alınıp gerekli tanımlama ve üyelikler gerçekleştirildi</a:t>
            </a:r>
            <a:r>
              <a:rPr lang="tr-TR" sz="2800" dirty="0" smtClean="0">
                <a:solidFill>
                  <a:schemeClr val="bg1"/>
                </a:solidFill>
                <a:latin typeface="Times New Roman" pitchFamily="18" charset="0"/>
                <a:cs typeface="Times New Roman" pitchFamily="18" charset="0"/>
              </a:rPr>
              <a:t>.</a:t>
            </a:r>
          </a:p>
          <a:p>
            <a:r>
              <a:rPr lang="tr-TR" sz="2800" dirty="0" smtClean="0">
                <a:solidFill>
                  <a:schemeClr val="bg1"/>
                </a:solidFill>
                <a:latin typeface="Times New Roman" pitchFamily="18" charset="0"/>
                <a:cs typeface="Times New Roman" pitchFamily="18" charset="0"/>
              </a:rPr>
              <a:t>Eski ve çalışmayan kameraların </a:t>
            </a:r>
            <a:r>
              <a:rPr lang="tr-TR" sz="2800" dirty="0" err="1" smtClean="0">
                <a:solidFill>
                  <a:schemeClr val="bg1"/>
                </a:solidFill>
                <a:latin typeface="Times New Roman" pitchFamily="18" charset="0"/>
                <a:cs typeface="Times New Roman" pitchFamily="18" charset="0"/>
              </a:rPr>
              <a:t>demontajı</a:t>
            </a:r>
            <a:r>
              <a:rPr lang="tr-TR" sz="2800" dirty="0" smtClean="0">
                <a:solidFill>
                  <a:schemeClr val="bg1"/>
                </a:solidFill>
                <a:latin typeface="Times New Roman" pitchFamily="18" charset="0"/>
                <a:cs typeface="Times New Roman" pitchFamily="18" charset="0"/>
              </a:rPr>
              <a:t> yapıldı.</a:t>
            </a:r>
          </a:p>
          <a:p>
            <a:r>
              <a:rPr lang="tr-TR" sz="2800" dirty="0">
                <a:solidFill>
                  <a:schemeClr val="bg1"/>
                </a:solidFill>
                <a:latin typeface="Times New Roman" pitchFamily="18" charset="0"/>
                <a:cs typeface="Times New Roman" pitchFamily="18" charset="0"/>
              </a:rPr>
              <a:t>İnternet , Ofis programları ve çeşitli bilişim alanlarında üniversite personellerine uzaktan destek sağlandı.</a:t>
            </a:r>
          </a:p>
          <a:p>
            <a:pPr marL="0" indent="0">
              <a:buNone/>
            </a:pPr>
            <a:endParaRPr lang="tr-TR" sz="2800" dirty="0" smtClean="0">
              <a:solidFill>
                <a:schemeClr val="bg1"/>
              </a:solidFill>
              <a:latin typeface="Times New Roman" pitchFamily="18" charset="0"/>
              <a:cs typeface="Times New Roman" pitchFamily="18" charset="0"/>
            </a:endParaRPr>
          </a:p>
          <a:p>
            <a:endParaRPr lang="tr-TR" sz="2800" dirty="0">
              <a:latin typeface="Arial" pitchFamily="34" charset="0"/>
              <a:cs typeface="Arial" pitchFamily="34" charset="0"/>
            </a:endParaRPr>
          </a:p>
          <a:p>
            <a:pPr marL="0" indent="0">
              <a:buNone/>
            </a:pPr>
            <a:endParaRPr lang="tr-TR" sz="2800" dirty="0">
              <a:latin typeface="Arial" pitchFamily="34" charset="0"/>
              <a:cs typeface="Arial" pitchFamily="34" charset="0"/>
            </a:endParaRPr>
          </a:p>
        </p:txBody>
      </p:sp>
      <p:sp>
        <p:nvSpPr>
          <p:cNvPr id="7" name="Dikdörtgen 6"/>
          <p:cNvSpPr/>
          <p:nvPr/>
        </p:nvSpPr>
        <p:spPr>
          <a:xfrm>
            <a:off x="2030707" y="908720"/>
            <a:ext cx="4463210" cy="646331"/>
          </a:xfrm>
          <a:prstGeom prst="rect">
            <a:avLst/>
          </a:prstGeom>
        </p:spPr>
        <p:txBody>
          <a:bodyPr wrap="none">
            <a:spAutoFit/>
          </a:bodyPr>
          <a:lstStyle/>
          <a:p>
            <a:pPr lvl="0" algn="ctr"/>
            <a:r>
              <a:rPr lang="tr-TR" sz="3600" b="1" dirty="0">
                <a:latin typeface="Calibri" pitchFamily="34" charset="0"/>
                <a:cs typeface="Calibri" pitchFamily="34" charset="0"/>
              </a:rPr>
              <a:t>YAPILAN FAALİYETLER </a:t>
            </a:r>
            <a:endParaRPr lang="tr-TR" sz="3600" b="1" dirty="0">
              <a:latin typeface="Arial" pitchFamily="34" charset="0"/>
              <a:cs typeface="Arial" pitchFamily="34" charset="0"/>
            </a:endParaRPr>
          </a:p>
        </p:txBody>
      </p:sp>
    </p:spTree>
    <p:extLst>
      <p:ext uri="{BB962C8B-B14F-4D97-AF65-F5344CB8AC3E}">
        <p14:creationId xmlns:p14="http://schemas.microsoft.com/office/powerpoint/2010/main" val="105046716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25000" lnSpcReduction="20000"/>
          </a:bodyPr>
          <a:lstStyle/>
          <a:p>
            <a:pPr lvl="0" algn="just"/>
            <a:endParaRPr lang="tr-TR" sz="11200" dirty="0" smtClean="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Kurumumuza yeni gelen personellere EBYS üzerinden tanımlama yapıldı. Kullanıcı adları ve </a:t>
            </a:r>
            <a:r>
              <a:rPr lang="tr-TR" sz="11200" dirty="0" smtClean="0">
                <a:solidFill>
                  <a:schemeClr val="bg1"/>
                </a:solidFill>
                <a:latin typeface="Times New Roman" pitchFamily="18" charset="0"/>
                <a:cs typeface="Times New Roman" pitchFamily="18" charset="0"/>
              </a:rPr>
              <a:t>şifreleri </a:t>
            </a:r>
            <a:r>
              <a:rPr lang="tr-TR" sz="11200" dirty="0">
                <a:solidFill>
                  <a:schemeClr val="bg1"/>
                </a:solidFill>
                <a:latin typeface="Times New Roman" pitchFamily="18" charset="0"/>
                <a:cs typeface="Times New Roman" pitchFamily="18" charset="0"/>
              </a:rPr>
              <a:t>elden teslim edildi. EBYS kullanım alanları avantajları ve kullanım zorunluluğu anlatıldı.</a:t>
            </a:r>
          </a:p>
          <a:p>
            <a:pPr lvl="0" algn="just"/>
            <a:r>
              <a:rPr lang="tr-TR" sz="11200" dirty="0" err="1">
                <a:solidFill>
                  <a:schemeClr val="bg1"/>
                </a:solidFill>
                <a:latin typeface="Times New Roman" pitchFamily="18" charset="0"/>
                <a:cs typeface="Times New Roman" pitchFamily="18" charset="0"/>
              </a:rPr>
              <a:t>E_imzası</a:t>
            </a:r>
            <a:r>
              <a:rPr lang="tr-TR" sz="11200" dirty="0">
                <a:solidFill>
                  <a:schemeClr val="bg1"/>
                </a:solidFill>
                <a:latin typeface="Times New Roman" pitchFamily="18" charset="0"/>
                <a:cs typeface="Times New Roman" pitchFamily="18" charset="0"/>
              </a:rPr>
              <a:t> olmayan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süresi bitmek üzere olan </a:t>
            </a:r>
            <a:r>
              <a:rPr lang="tr-TR" sz="11200" dirty="0" smtClean="0">
                <a:solidFill>
                  <a:schemeClr val="bg1"/>
                </a:solidFill>
                <a:latin typeface="Times New Roman" pitchFamily="18" charset="0"/>
                <a:cs typeface="Times New Roman" pitchFamily="18" charset="0"/>
              </a:rPr>
              <a:t> Personellere </a:t>
            </a:r>
            <a:r>
              <a:rPr lang="tr-TR" sz="11200" dirty="0">
                <a:solidFill>
                  <a:schemeClr val="bg1"/>
                </a:solidFill>
                <a:latin typeface="Times New Roman" pitchFamily="18" charset="0"/>
                <a:cs typeface="Times New Roman" pitchFamily="18" charset="0"/>
              </a:rPr>
              <a:t>Elektronik imza Alındı. </a:t>
            </a:r>
            <a:r>
              <a:rPr lang="tr-TR" sz="11200" dirty="0" smtClean="0">
                <a:solidFill>
                  <a:schemeClr val="bg1"/>
                </a:solidFill>
                <a:latin typeface="Times New Roman" pitchFamily="18" charset="0"/>
                <a:cs typeface="Times New Roman" pitchFamily="18" charset="0"/>
              </a:rPr>
              <a:t>Ayrıca personellere Mini kart </a:t>
            </a:r>
            <a:r>
              <a:rPr lang="tr-TR" sz="11200" dirty="0">
                <a:solidFill>
                  <a:schemeClr val="bg1"/>
                </a:solidFill>
                <a:latin typeface="Times New Roman" pitchFamily="18" charset="0"/>
                <a:cs typeface="Times New Roman" pitchFamily="18" charset="0"/>
              </a:rPr>
              <a:t>okuyucu alındı.</a:t>
            </a:r>
          </a:p>
          <a:p>
            <a:pPr lvl="0" algn="just"/>
            <a:r>
              <a:rPr lang="tr-TR" sz="11200" dirty="0" err="1">
                <a:solidFill>
                  <a:schemeClr val="bg1"/>
                </a:solidFill>
                <a:latin typeface="Times New Roman" pitchFamily="18" charset="0"/>
                <a:cs typeface="Times New Roman" pitchFamily="18" charset="0"/>
              </a:rPr>
              <a:t>Ebys</a:t>
            </a:r>
            <a:r>
              <a:rPr lang="tr-TR" sz="11200" dirty="0">
                <a:solidFill>
                  <a:schemeClr val="bg1"/>
                </a:solidFill>
                <a:latin typeface="Times New Roman" pitchFamily="18" charset="0"/>
                <a:cs typeface="Times New Roman" pitchFamily="18" charset="0"/>
              </a:rPr>
              <a:t> veya </a:t>
            </a: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kart şifresini unutan  ya da şifresini </a:t>
            </a:r>
            <a:r>
              <a:rPr lang="tr-TR" sz="11200" dirty="0" err="1">
                <a:solidFill>
                  <a:schemeClr val="bg1"/>
                </a:solidFill>
                <a:latin typeface="Times New Roman" pitchFamily="18" charset="0"/>
                <a:cs typeface="Times New Roman" pitchFamily="18" charset="0"/>
              </a:rPr>
              <a:t>kitleyen</a:t>
            </a:r>
            <a:r>
              <a:rPr lang="tr-TR" sz="11200" dirty="0">
                <a:solidFill>
                  <a:schemeClr val="bg1"/>
                </a:solidFill>
                <a:latin typeface="Times New Roman" pitchFamily="18" charset="0"/>
                <a:cs typeface="Times New Roman" pitchFamily="18" charset="0"/>
              </a:rPr>
              <a:t> kullanıcıların </a:t>
            </a:r>
            <a:r>
              <a:rPr lang="tr-TR" sz="11200" dirty="0" err="1">
                <a:solidFill>
                  <a:schemeClr val="bg1"/>
                </a:solidFill>
                <a:latin typeface="Times New Roman" pitchFamily="18" charset="0"/>
                <a:cs typeface="Times New Roman" pitchFamily="18" charset="0"/>
              </a:rPr>
              <a:t>pin</a:t>
            </a:r>
            <a:r>
              <a:rPr lang="tr-TR" sz="11200" dirty="0">
                <a:solidFill>
                  <a:schemeClr val="bg1"/>
                </a:solidFill>
                <a:latin typeface="Times New Roman" pitchFamily="18" charset="0"/>
                <a:cs typeface="Times New Roman" pitchFamily="18" charset="0"/>
              </a:rPr>
              <a:t> açma , karta ve sisteme tekrar erişim şartları sağlandı. </a:t>
            </a:r>
          </a:p>
          <a:p>
            <a:pPr lvl="0" algn="just"/>
            <a:endParaRPr lang="tr-TR" sz="11200" dirty="0">
              <a:solidFill>
                <a:schemeClr val="bg1"/>
              </a:solidFill>
              <a:latin typeface="Times New Roman" pitchFamily="18" charset="0"/>
              <a:cs typeface="Times New Roman" pitchFamily="18"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24</a:t>
            </a:fld>
            <a:endParaRPr lang="tr-TR"/>
          </a:p>
        </p:txBody>
      </p:sp>
    </p:spTree>
    <p:extLst>
      <p:ext uri="{BB962C8B-B14F-4D97-AF65-F5344CB8AC3E}">
        <p14:creationId xmlns:p14="http://schemas.microsoft.com/office/powerpoint/2010/main" val="119091789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fontScale="25000" lnSpcReduction="20000"/>
          </a:bodyPr>
          <a:lstStyle/>
          <a:p>
            <a:pPr marL="0" lvl="0" indent="0">
              <a:buNone/>
            </a:pPr>
            <a:r>
              <a:rPr lang="tr-TR" sz="11200" dirty="0">
                <a:solidFill>
                  <a:schemeClr val="bg1"/>
                </a:solidFill>
                <a:latin typeface="Times New Roman" pitchFamily="18" charset="0"/>
                <a:cs typeface="Times New Roman" pitchFamily="18" charset="0"/>
              </a:rPr>
              <a:t>Yardım dosyası hazırlanarak internet sitemize konuldu. EBYS kullanıcıları yardım dosyalarına bakarak karşılaştığı problemlere yönelik çözüm bulmaları amaçlandı.</a:t>
            </a:r>
          </a:p>
          <a:p>
            <a:pPr marL="0" lvl="0" indent="0">
              <a:buNone/>
            </a:pPr>
            <a:endParaRPr lang="tr-TR" sz="11200" dirty="0">
              <a:solidFill>
                <a:schemeClr val="bg1"/>
              </a:solidFill>
              <a:latin typeface="Times New Roman" pitchFamily="18" charset="0"/>
              <a:cs typeface="Times New Roman" pitchFamily="18" charset="0"/>
            </a:endParaRPr>
          </a:p>
          <a:p>
            <a:pPr marL="0" lvl="0" indent="0">
              <a:buNone/>
            </a:pPr>
            <a:r>
              <a:rPr lang="tr-TR" sz="11200" dirty="0" err="1">
                <a:solidFill>
                  <a:schemeClr val="bg1"/>
                </a:solidFill>
                <a:latin typeface="Times New Roman" pitchFamily="18" charset="0"/>
                <a:cs typeface="Times New Roman" pitchFamily="18" charset="0"/>
              </a:rPr>
              <a:t>E_imza</a:t>
            </a:r>
            <a:r>
              <a:rPr lang="tr-TR" sz="11200" dirty="0">
                <a:solidFill>
                  <a:schemeClr val="bg1"/>
                </a:solidFill>
                <a:latin typeface="Times New Roman" pitchFamily="18" charset="0"/>
                <a:cs typeface="Times New Roman" pitchFamily="18" charset="0"/>
              </a:rPr>
              <a:t> kullanım süreleri </a:t>
            </a:r>
            <a:r>
              <a:rPr lang="tr-TR" sz="11200" dirty="0" smtClean="0">
                <a:solidFill>
                  <a:schemeClr val="bg1"/>
                </a:solidFill>
                <a:latin typeface="Times New Roman" pitchFamily="18" charset="0"/>
                <a:cs typeface="Times New Roman" pitchFamily="18" charset="0"/>
              </a:rPr>
              <a:t>bitmek üzere olan </a:t>
            </a:r>
            <a:r>
              <a:rPr lang="tr-TR" sz="11200" dirty="0">
                <a:solidFill>
                  <a:schemeClr val="bg1"/>
                </a:solidFill>
                <a:latin typeface="Times New Roman" pitchFamily="18" charset="0"/>
                <a:cs typeface="Times New Roman" pitchFamily="18" charset="0"/>
              </a:rPr>
              <a:t>kullanıcıların durumları takip edilerek gerekli uyarılar yapıldı. Başvurular takip edildi ve kullanıcıların ne yapması gerektiği anlatıldı. Göreve yeni başlayan ve görev yeri değişen personellerin sisteme </a:t>
            </a:r>
            <a:r>
              <a:rPr lang="tr-TR" sz="11200" dirty="0" smtClean="0">
                <a:solidFill>
                  <a:schemeClr val="bg1"/>
                </a:solidFill>
                <a:latin typeface="Times New Roman" pitchFamily="18" charset="0"/>
                <a:cs typeface="Times New Roman" pitchFamily="18" charset="0"/>
              </a:rPr>
              <a:t>tanımı </a:t>
            </a:r>
            <a:r>
              <a:rPr lang="tr-TR" sz="11200" dirty="0">
                <a:solidFill>
                  <a:schemeClr val="bg1"/>
                </a:solidFill>
                <a:latin typeface="Times New Roman" pitchFamily="18" charset="0"/>
                <a:cs typeface="Times New Roman" pitchFamily="18" charset="0"/>
              </a:rPr>
              <a:t>yapıldı. </a:t>
            </a:r>
          </a:p>
          <a:p>
            <a:pPr marL="0" lvl="0" indent="0">
              <a:buNone/>
            </a:pPr>
            <a:endParaRPr lang="tr-TR" sz="11200" dirty="0">
              <a:latin typeface="Times New Roman" pitchFamily="18"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25</a:t>
            </a:fld>
            <a:endParaRPr lang="tr-TR"/>
          </a:p>
        </p:txBody>
      </p:sp>
    </p:spTree>
    <p:extLst>
      <p:ext uri="{BB962C8B-B14F-4D97-AF65-F5344CB8AC3E}">
        <p14:creationId xmlns:p14="http://schemas.microsoft.com/office/powerpoint/2010/main" val="48438484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700808"/>
            <a:ext cx="8229600" cy="4853136"/>
          </a:xfrm>
        </p:spPr>
        <p:txBody>
          <a:bodyPr>
            <a:normAutofit/>
          </a:bodyPr>
          <a:lstStyle/>
          <a:p>
            <a:pPr marL="0" lvl="0" indent="0">
              <a:buNone/>
            </a:pPr>
            <a:r>
              <a:rPr lang="tr-TR" sz="2800" dirty="0">
                <a:solidFill>
                  <a:schemeClr val="bg1"/>
                </a:solidFill>
                <a:latin typeface="Times New Roman" pitchFamily="18" charset="0"/>
                <a:cs typeface="Times New Roman" pitchFamily="18" charset="0"/>
              </a:rPr>
              <a:t>Yeni açılan birimler sisteme entegre edildi ve yazışma kodları birim birim ayrılarak gerekli sayaçlar tanımlandı. </a:t>
            </a:r>
            <a:endParaRPr lang="tr-TR" sz="2800" dirty="0" smtClean="0">
              <a:solidFill>
                <a:schemeClr val="bg1"/>
              </a:solidFill>
              <a:latin typeface="Times New Roman" pitchFamily="18" charset="0"/>
              <a:cs typeface="Times New Roman" pitchFamily="18" charset="0"/>
            </a:endParaRPr>
          </a:p>
          <a:p>
            <a:pPr marL="0" lvl="0" indent="0">
              <a:buNone/>
            </a:pPr>
            <a:r>
              <a:rPr lang="tr-TR" sz="2800" dirty="0" smtClean="0">
                <a:solidFill>
                  <a:schemeClr val="bg1"/>
                </a:solidFill>
                <a:latin typeface="Times New Roman" pitchFamily="18" charset="0"/>
                <a:cs typeface="Times New Roman" pitchFamily="18" charset="0"/>
              </a:rPr>
              <a:t>Cumhuriyetimizin 100. yıl logosu EBYS şablonlarına entegre edildi.</a:t>
            </a: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26</a:t>
            </a:fld>
            <a:endParaRPr lang="tr-TR"/>
          </a:p>
        </p:txBody>
      </p:sp>
    </p:spTree>
    <p:extLst>
      <p:ext uri="{BB962C8B-B14F-4D97-AF65-F5344CB8AC3E}">
        <p14:creationId xmlns:p14="http://schemas.microsoft.com/office/powerpoint/2010/main" val="36637141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fontScale="25000" lnSpcReduction="20000"/>
          </a:bodyPr>
          <a:lstStyle/>
          <a:p>
            <a:pPr lvl="0" algn="just"/>
            <a:endParaRPr lang="tr-TR" sz="11200" dirty="0">
              <a:latin typeface="Arial" pitchFamily="34" charset="0"/>
              <a:cs typeface="Arial" pitchFamily="34" charset="0"/>
            </a:endParaRPr>
          </a:p>
          <a:p>
            <a:pPr lvl="0" algn="just"/>
            <a:r>
              <a:rPr lang="tr-TR" sz="11200" dirty="0">
                <a:solidFill>
                  <a:schemeClr val="bg1"/>
                </a:solidFill>
                <a:latin typeface="Times New Roman" pitchFamily="18" charset="0"/>
                <a:cs typeface="Times New Roman" pitchFamily="18" charset="0"/>
              </a:rPr>
              <a:t>Kayıtlı Elektronik Posta adresimize gelen ve ya KEP ile kep adresleri olan kurumlara posta iletisi gönderim ilkeleri ilgili personellere anlatıldı.</a:t>
            </a:r>
          </a:p>
          <a:p>
            <a:pPr lvl="0" algn="just"/>
            <a:r>
              <a:rPr lang="tr-TR" sz="11200" dirty="0">
                <a:solidFill>
                  <a:schemeClr val="bg1"/>
                </a:solidFill>
                <a:latin typeface="Times New Roman" pitchFamily="18" charset="0"/>
                <a:cs typeface="Times New Roman" pitchFamily="18" charset="0"/>
              </a:rPr>
              <a:t>KEP kurum sorumlusuyla düzenli olarak görüşülerek KEP kullanım koşulları incelendi.</a:t>
            </a:r>
          </a:p>
          <a:p>
            <a:pPr lvl="0" algn="just"/>
            <a:endParaRPr lang="tr-TR" sz="11200" dirty="0">
              <a:solidFill>
                <a:schemeClr val="bg1"/>
              </a:solidFill>
              <a:latin typeface="Times New Roman" pitchFamily="18" charset="0"/>
              <a:cs typeface="Times New Roman" pitchFamily="18" charset="0"/>
            </a:endParaRPr>
          </a:p>
          <a:p>
            <a:r>
              <a:rPr lang="tr-TR" sz="11200" dirty="0">
                <a:solidFill>
                  <a:schemeClr val="bg1"/>
                </a:solidFill>
                <a:latin typeface="Times New Roman" pitchFamily="18" charset="0"/>
                <a:cs typeface="Times New Roman" pitchFamily="18" charset="0"/>
              </a:rPr>
              <a:t>KEP kullanım esnasında karşılaşılan problemler ilgili kurumlar ya da kişiler ile etkileşim içerisine girilerek çözüldü.</a:t>
            </a:r>
          </a:p>
          <a:p>
            <a:pPr lvl="0"/>
            <a:endParaRPr lang="tr-TR" sz="11200" dirty="0">
              <a:latin typeface="Arial" pitchFamily="34" charset="0"/>
              <a:cs typeface="Arial" pitchFamily="34" charset="0"/>
            </a:endParaRPr>
          </a:p>
          <a:p>
            <a:pPr marL="0" lvl="0" indent="0" algn="just">
              <a:buNone/>
            </a:pPr>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27</a:t>
            </a:fld>
            <a:endParaRPr lang="tr-TR"/>
          </a:p>
        </p:txBody>
      </p:sp>
    </p:spTree>
    <p:extLst>
      <p:ext uri="{BB962C8B-B14F-4D97-AF65-F5344CB8AC3E}">
        <p14:creationId xmlns:p14="http://schemas.microsoft.com/office/powerpoint/2010/main" val="2473404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229600" cy="4853136"/>
          </a:xfrm>
        </p:spPr>
        <p:txBody>
          <a:bodyPr>
            <a:normAutofit/>
          </a:bodyPr>
          <a:lstStyle/>
          <a:p>
            <a:pPr algn="just"/>
            <a:endParaRPr lang="tr-TR" sz="7000" dirty="0" smtClean="0">
              <a:latin typeface="Arial" pitchFamily="34" charset="0"/>
              <a:cs typeface="Arial" pitchFamily="34" charset="0"/>
            </a:endParaRPr>
          </a:p>
          <a:p>
            <a:pPr algn="just"/>
            <a:r>
              <a:rPr lang="tr-TR" sz="2800" dirty="0">
                <a:solidFill>
                  <a:schemeClr val="bg1"/>
                </a:solidFill>
                <a:latin typeface="Times New Roman" pitchFamily="18" charset="0"/>
                <a:cs typeface="Times New Roman" pitchFamily="18" charset="0"/>
              </a:rPr>
              <a:t>e-Yazışma Projesi ile kamu kurum ve kuruluşları arasındaki resmi yazışmaların güvenli bir şekilde elektronik ortamda yapılmasını sağlayacak ortak kurallar seti geliştirilmiştir.</a:t>
            </a:r>
          </a:p>
          <a:p>
            <a:pPr lvl="0" algn="just"/>
            <a:endParaRPr lang="tr-TR" sz="11200" dirty="0" smtClean="0">
              <a:latin typeface="Arial" pitchFamily="34" charset="0"/>
              <a:cs typeface="Arial" pitchFamily="34" charset="0"/>
            </a:endParaRPr>
          </a:p>
          <a:p>
            <a:pPr lvl="0" algn="just"/>
            <a:endParaRPr lang="tr-TR" sz="11200" dirty="0">
              <a:latin typeface="Arial" pitchFamily="34" charset="0"/>
              <a:cs typeface="Arial" pitchFamily="34" charset="0"/>
            </a:endParaRPr>
          </a:p>
          <a:p>
            <a:pPr marL="0" lvl="0" indent="0">
              <a:buNone/>
            </a:pPr>
            <a:endParaRPr lang="tr-TR" sz="9600" dirty="0">
              <a:latin typeface="Arial Narrow" pitchFamily="34" charset="0"/>
              <a:cs typeface="Times New Roman" pitchFamily="18" charset="0"/>
            </a:endParaRPr>
          </a:p>
          <a:p>
            <a:pPr marL="0" lvl="0" indent="0">
              <a:buNone/>
            </a:pPr>
            <a:endParaRPr lang="tr-TR" sz="9600" dirty="0">
              <a:latin typeface="Arial Narrow" pitchFamily="34" charset="0"/>
              <a:cs typeface="Times New Roman" pitchFamily="18"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28</a:t>
            </a:fld>
            <a:endParaRPr lang="tr-TR"/>
          </a:p>
        </p:txBody>
      </p:sp>
    </p:spTree>
    <p:extLst>
      <p:ext uri="{BB962C8B-B14F-4D97-AF65-F5344CB8AC3E}">
        <p14:creationId xmlns:p14="http://schemas.microsoft.com/office/powerpoint/2010/main" val="37941721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556792"/>
            <a:ext cx="8229600" cy="4853136"/>
          </a:xfrm>
        </p:spPr>
        <p:txBody>
          <a:bodyPr>
            <a:normAutofit fontScale="32500" lnSpcReduction="20000"/>
          </a:bodyPr>
          <a:lstStyle/>
          <a:p>
            <a:pPr lvl="0"/>
            <a:r>
              <a:rPr lang="tr-TR" sz="8600" dirty="0" smtClean="0">
                <a:solidFill>
                  <a:schemeClr val="bg1"/>
                </a:solidFill>
                <a:latin typeface="Times New Roman" pitchFamily="18" charset="0"/>
                <a:cs typeface="Times New Roman" pitchFamily="18" charset="0"/>
              </a:rPr>
              <a:t>EBYS </a:t>
            </a:r>
            <a:r>
              <a:rPr lang="tr-TR" sz="8600" dirty="0">
                <a:solidFill>
                  <a:schemeClr val="bg1"/>
                </a:solidFill>
                <a:latin typeface="Times New Roman" pitchFamily="18" charset="0"/>
                <a:cs typeface="Times New Roman" pitchFamily="18" charset="0"/>
              </a:rPr>
              <a:t>firmamız ile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Kep hizmetinin senkronize şekilde çalışması için gerek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ile gerek </a:t>
            </a:r>
            <a:r>
              <a:rPr lang="tr-TR" sz="8600" dirty="0" err="1">
                <a:solidFill>
                  <a:schemeClr val="bg1"/>
                </a:solidFill>
                <a:latin typeface="Times New Roman" pitchFamily="18" charset="0"/>
                <a:cs typeface="Times New Roman" pitchFamily="18" charset="0"/>
              </a:rPr>
              <a:t>ebys</a:t>
            </a:r>
            <a:r>
              <a:rPr lang="tr-TR" sz="8600" dirty="0">
                <a:solidFill>
                  <a:schemeClr val="bg1"/>
                </a:solidFill>
                <a:latin typeface="Times New Roman" pitchFamily="18" charset="0"/>
                <a:cs typeface="Times New Roman" pitchFamily="18" charset="0"/>
              </a:rPr>
              <a:t> yazılımcı firma ile iletişim içinde bulunuldu ve sağlıklı şekilde </a:t>
            </a:r>
            <a:r>
              <a:rPr lang="tr-TR" sz="8600" dirty="0" err="1">
                <a:solidFill>
                  <a:schemeClr val="bg1"/>
                </a:solidFill>
                <a:latin typeface="Times New Roman" pitchFamily="18" charset="0"/>
                <a:cs typeface="Times New Roman" pitchFamily="18" charset="0"/>
              </a:rPr>
              <a:t>e_yazışma</a:t>
            </a:r>
            <a:r>
              <a:rPr lang="tr-TR" sz="8600" dirty="0">
                <a:solidFill>
                  <a:schemeClr val="bg1"/>
                </a:solidFill>
                <a:latin typeface="Times New Roman" pitchFamily="18" charset="0"/>
                <a:cs typeface="Times New Roman" pitchFamily="18" charset="0"/>
              </a:rPr>
              <a:t> projesi kapsamında öngörülen olgular yapıldı.</a:t>
            </a:r>
          </a:p>
          <a:p>
            <a:pPr lvl="0"/>
            <a:r>
              <a:rPr lang="tr-TR" sz="8600" dirty="0">
                <a:solidFill>
                  <a:schemeClr val="bg1"/>
                </a:solidFill>
                <a:latin typeface="Times New Roman" pitchFamily="18" charset="0"/>
                <a:cs typeface="Times New Roman" pitchFamily="18" charset="0"/>
              </a:rPr>
              <a:t>Gün içerisinde </a:t>
            </a:r>
            <a:r>
              <a:rPr lang="tr-TR" sz="8600" dirty="0" smtClean="0">
                <a:solidFill>
                  <a:schemeClr val="bg1"/>
                </a:solidFill>
                <a:latin typeface="Times New Roman" pitchFamily="18" charset="0"/>
                <a:cs typeface="Times New Roman" pitchFamily="18" charset="0"/>
              </a:rPr>
              <a:t>EBYS, </a:t>
            </a:r>
            <a:r>
              <a:rPr lang="tr-TR" sz="8600" dirty="0">
                <a:solidFill>
                  <a:schemeClr val="bg1"/>
                </a:solidFill>
                <a:latin typeface="Times New Roman" pitchFamily="18" charset="0"/>
                <a:cs typeface="Times New Roman" pitchFamily="18" charset="0"/>
              </a:rPr>
              <a:t>KEP, </a:t>
            </a:r>
            <a:r>
              <a:rPr lang="tr-TR" sz="8600" dirty="0" err="1">
                <a:solidFill>
                  <a:schemeClr val="bg1"/>
                </a:solidFill>
                <a:latin typeface="Times New Roman" pitchFamily="18" charset="0"/>
                <a:cs typeface="Times New Roman" pitchFamily="18" charset="0"/>
              </a:rPr>
              <a:t>E_imza</a:t>
            </a:r>
            <a:r>
              <a:rPr lang="tr-TR" sz="8600" dirty="0">
                <a:solidFill>
                  <a:schemeClr val="bg1"/>
                </a:solidFill>
                <a:latin typeface="Times New Roman" pitchFamily="18" charset="0"/>
                <a:cs typeface="Times New Roman" pitchFamily="18" charset="0"/>
              </a:rPr>
              <a:t> ile karşılaşılan tüm problemlere çözüm bulunmaya çalışıldı.</a:t>
            </a:r>
          </a:p>
          <a:p>
            <a:pPr lvl="0"/>
            <a:r>
              <a:rPr lang="tr-TR" sz="8600" dirty="0" err="1">
                <a:solidFill>
                  <a:schemeClr val="bg1"/>
                </a:solidFill>
                <a:latin typeface="Times New Roman" pitchFamily="18" charset="0"/>
                <a:cs typeface="Times New Roman" pitchFamily="18" charset="0"/>
              </a:rPr>
              <a:t>Tübitak</a:t>
            </a:r>
            <a:r>
              <a:rPr lang="tr-TR" sz="8600" dirty="0">
                <a:solidFill>
                  <a:schemeClr val="bg1"/>
                </a:solidFill>
                <a:latin typeface="Times New Roman" pitchFamily="18" charset="0"/>
                <a:cs typeface="Times New Roman" pitchFamily="18" charset="0"/>
              </a:rPr>
              <a:t>, </a:t>
            </a:r>
            <a:r>
              <a:rPr lang="tr-TR" sz="8600" dirty="0" err="1">
                <a:solidFill>
                  <a:schemeClr val="bg1"/>
                </a:solidFill>
                <a:latin typeface="Times New Roman" pitchFamily="18" charset="0"/>
                <a:cs typeface="Times New Roman" pitchFamily="18" charset="0"/>
              </a:rPr>
              <a:t>Ptt</a:t>
            </a:r>
            <a:r>
              <a:rPr lang="tr-TR" sz="8600" dirty="0">
                <a:solidFill>
                  <a:schemeClr val="bg1"/>
                </a:solidFill>
                <a:latin typeface="Times New Roman" pitchFamily="18" charset="0"/>
                <a:cs typeface="Times New Roman" pitchFamily="18" charset="0"/>
              </a:rPr>
              <a:t> , İstemci EBYS firması ve kurumumuz arasında iş ve işlemler senkronize şekilde yürütülerek kullanılan sistemin verimliliğinin , hızının ve güvenilirliğinin üst seviyede olması için gerekli çalışmalar yapıldı.</a:t>
            </a:r>
          </a:p>
          <a:p>
            <a:pPr lvl="0"/>
            <a:endParaRPr lang="tr-TR" sz="8600" dirty="0">
              <a:solidFill>
                <a:schemeClr val="bg1"/>
              </a:solidFill>
              <a:latin typeface="Times New Roman" pitchFamily="18" charset="0"/>
              <a:cs typeface="Times New Roman" pitchFamily="18"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29</a:t>
            </a:fld>
            <a:endParaRPr lang="tr-TR"/>
          </a:p>
        </p:txBody>
      </p:sp>
    </p:spTree>
    <p:extLst>
      <p:ext uri="{BB962C8B-B14F-4D97-AF65-F5344CB8AC3E}">
        <p14:creationId xmlns:p14="http://schemas.microsoft.com/office/powerpoint/2010/main" val="3273694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2" y="40341"/>
            <a:ext cx="7884294" cy="940387"/>
          </a:xfrm>
        </p:spPr>
        <p:txBody>
          <a:bodyPr>
            <a:normAutofit/>
          </a:bodyPr>
          <a:lstStyle/>
          <a:p>
            <a:pPr algn="ctr"/>
            <a:r>
              <a:rPr lang="tr-TR" dirty="0">
                <a:latin typeface="Times New Roman" pitchFamily="18" charset="0"/>
                <a:cs typeface="Times New Roman" pitchFamily="18" charset="0"/>
              </a:rPr>
              <a:t>GENEL BİLGİLER</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179512" y="1052736"/>
            <a:ext cx="8784976" cy="5112568"/>
          </a:xfrm>
        </p:spPr>
        <p:txBody>
          <a:bodyPr>
            <a:noAutofit/>
          </a:bodyPr>
          <a:lstStyle/>
          <a:p>
            <a:pPr algn="just"/>
            <a:endParaRPr lang="tr-TR" sz="2800" dirty="0" smtClean="0">
              <a:latin typeface="Arial" pitchFamily="34" charset="0"/>
              <a:cs typeface="Arial" pitchFamily="34" charset="0"/>
            </a:endParaRPr>
          </a:p>
          <a:p>
            <a:pPr algn="just"/>
            <a:r>
              <a:rPr lang="tr-TR" sz="2800" dirty="0" smtClean="0">
                <a:latin typeface="Times New Roman" pitchFamily="18" charset="0"/>
                <a:cs typeface="Times New Roman" pitchFamily="18" charset="0"/>
              </a:rPr>
              <a:t>Bilgi </a:t>
            </a:r>
            <a:r>
              <a:rPr lang="tr-TR" sz="2800" dirty="0">
                <a:latin typeface="Times New Roman" pitchFamily="18" charset="0"/>
                <a:cs typeface="Times New Roman" pitchFamily="18" charset="0"/>
              </a:rPr>
              <a:t>İşlem Daire Başkanlığı, bilgi sistem ve teknolojileri alanına giren her konuda Üniversitemizin Akademik ve İdari birimlerinin gereksinim duyduğu her türlü bilgisayar teknolojileri alt yapısı, donanım, yazılım, proje hizmetlerinin ve bunların uygulama çalışmalarının etkin ve verimli bir şekilde yürütülmesini sağlamak, en yeni teknolojilerin aranması, bulunması, uygulamaya konulması amacıyla Rektörlük bünyesinde kurulmuştur. </a:t>
            </a:r>
          </a:p>
          <a:p>
            <a:pPr marL="0" indent="0" algn="just">
              <a:buNone/>
            </a:pPr>
            <a:endParaRPr lang="tr-TR" sz="2800" dirty="0">
              <a:latin typeface="Times New Roman" pitchFamily="18" charset="0"/>
              <a:cs typeface="Times New Roman" pitchFamily="18" charset="0"/>
            </a:endParaRPr>
          </a:p>
          <a:p>
            <a:pPr marL="0" indent="0" algn="just">
              <a:spcBef>
                <a:spcPts val="0"/>
              </a:spcBef>
              <a:buNone/>
            </a:pPr>
            <a:endParaRPr lang="en-US" sz="16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a:t>
            </a:fld>
            <a:endParaRPr lang="tr-TR"/>
          </a:p>
        </p:txBody>
      </p:sp>
    </p:spTree>
    <p:extLst>
      <p:ext uri="{BB962C8B-B14F-4D97-AF65-F5344CB8AC3E}">
        <p14:creationId xmlns:p14="http://schemas.microsoft.com/office/powerpoint/2010/main" val="9911436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412776"/>
            <a:ext cx="8229600" cy="4853136"/>
          </a:xfrm>
        </p:spPr>
        <p:txBody>
          <a:bodyPr>
            <a:normAutofit fontScale="62500" lnSpcReduction="20000"/>
          </a:bodyPr>
          <a:lstStyle/>
          <a:p>
            <a:pPr lvl="0"/>
            <a:endParaRPr lang="tr-TR" sz="5900" dirty="0" smtClean="0">
              <a:latin typeface="Arial" pitchFamily="34" charset="0"/>
              <a:cs typeface="Arial" pitchFamily="34" charset="0"/>
            </a:endParaRPr>
          </a:p>
          <a:p>
            <a:pPr lvl="0"/>
            <a:r>
              <a:rPr lang="tr-TR" sz="5100" dirty="0">
                <a:solidFill>
                  <a:schemeClr val="bg1"/>
                </a:solidFill>
                <a:latin typeface="Times New Roman" pitchFamily="18" charset="0"/>
                <a:cs typeface="Times New Roman" pitchFamily="18" charset="0"/>
              </a:rPr>
              <a:t>Yazışmalar ülke standartlarına uygun hale getirilmiş olup standartlara uymayan birimler uyarıldı. Karşılaşılan problemler çözüldü.</a:t>
            </a:r>
          </a:p>
          <a:p>
            <a:pPr lvl="0"/>
            <a:r>
              <a:rPr lang="tr-TR" sz="5100" dirty="0" err="1">
                <a:solidFill>
                  <a:schemeClr val="bg1"/>
                </a:solidFill>
                <a:latin typeface="Times New Roman" pitchFamily="18" charset="0"/>
                <a:cs typeface="Times New Roman" pitchFamily="18" charset="0"/>
              </a:rPr>
              <a:t>Ebys</a:t>
            </a:r>
            <a:r>
              <a:rPr lang="tr-TR" sz="5100" dirty="0">
                <a:solidFill>
                  <a:schemeClr val="bg1"/>
                </a:solidFill>
                <a:latin typeface="Times New Roman" pitchFamily="18" charset="0"/>
                <a:cs typeface="Times New Roman" pitchFamily="18" charset="0"/>
              </a:rPr>
              <a:t> ve </a:t>
            </a:r>
            <a:r>
              <a:rPr lang="tr-TR" sz="5100" dirty="0" err="1">
                <a:solidFill>
                  <a:schemeClr val="bg1"/>
                </a:solidFill>
                <a:latin typeface="Times New Roman" pitchFamily="18" charset="0"/>
                <a:cs typeface="Times New Roman" pitchFamily="18" charset="0"/>
              </a:rPr>
              <a:t>eduroam</a:t>
            </a:r>
            <a:r>
              <a:rPr lang="tr-TR" sz="5100" dirty="0">
                <a:solidFill>
                  <a:schemeClr val="bg1"/>
                </a:solidFill>
                <a:latin typeface="Times New Roman" pitchFamily="18" charset="0"/>
                <a:cs typeface="Times New Roman" pitchFamily="18" charset="0"/>
              </a:rPr>
              <a:t> kullanımıyla ilgili idari ve akademik personellere hizmet içi eğitim verildi.</a:t>
            </a:r>
          </a:p>
          <a:p>
            <a:pPr lvl="0"/>
            <a:r>
              <a:rPr lang="tr-TR" sz="5100" dirty="0" err="1">
                <a:solidFill>
                  <a:schemeClr val="bg1"/>
                </a:solidFill>
                <a:latin typeface="Times New Roman" pitchFamily="18" charset="0"/>
                <a:cs typeface="Times New Roman" pitchFamily="18" charset="0"/>
              </a:rPr>
              <a:t>Ebys</a:t>
            </a:r>
            <a:r>
              <a:rPr lang="tr-TR" sz="5100" dirty="0">
                <a:solidFill>
                  <a:schemeClr val="bg1"/>
                </a:solidFill>
                <a:latin typeface="Times New Roman" pitchFamily="18" charset="0"/>
                <a:cs typeface="Times New Roman" pitchFamily="18" charset="0"/>
              </a:rPr>
              <a:t> </a:t>
            </a:r>
            <a:r>
              <a:rPr lang="tr-TR" sz="5100" dirty="0" err="1">
                <a:solidFill>
                  <a:schemeClr val="bg1"/>
                </a:solidFill>
                <a:latin typeface="Times New Roman" pitchFamily="18" charset="0"/>
                <a:cs typeface="Times New Roman" pitchFamily="18" charset="0"/>
              </a:rPr>
              <a:t>nin</a:t>
            </a:r>
            <a:r>
              <a:rPr lang="tr-TR" sz="5100" dirty="0">
                <a:solidFill>
                  <a:schemeClr val="bg1"/>
                </a:solidFill>
                <a:latin typeface="Times New Roman" pitchFamily="18" charset="0"/>
                <a:cs typeface="Times New Roman" pitchFamily="18" charset="0"/>
              </a:rPr>
              <a:t> aktif  ve sorunsuz olarak </a:t>
            </a:r>
            <a:r>
              <a:rPr lang="tr-TR" sz="5100" dirty="0" err="1">
                <a:solidFill>
                  <a:schemeClr val="bg1"/>
                </a:solidFill>
                <a:latin typeface="Times New Roman" pitchFamily="18" charset="0"/>
                <a:cs typeface="Times New Roman" pitchFamily="18" charset="0"/>
              </a:rPr>
              <a:t>kullanılımın</a:t>
            </a:r>
            <a:r>
              <a:rPr lang="tr-TR" sz="5100" dirty="0">
                <a:solidFill>
                  <a:schemeClr val="bg1"/>
                </a:solidFill>
                <a:latin typeface="Times New Roman" pitchFamily="18" charset="0"/>
                <a:cs typeface="Times New Roman" pitchFamily="18" charset="0"/>
              </a:rPr>
              <a:t> devamı  için </a:t>
            </a:r>
            <a:r>
              <a:rPr lang="tr-TR" sz="5100" dirty="0" err="1">
                <a:solidFill>
                  <a:schemeClr val="bg1"/>
                </a:solidFill>
                <a:latin typeface="Times New Roman" pitchFamily="18" charset="0"/>
                <a:cs typeface="Times New Roman" pitchFamily="18" charset="0"/>
              </a:rPr>
              <a:t>Tübitak</a:t>
            </a:r>
            <a:r>
              <a:rPr lang="tr-TR" sz="5100" dirty="0">
                <a:solidFill>
                  <a:schemeClr val="bg1"/>
                </a:solidFill>
                <a:latin typeface="Times New Roman" pitchFamily="18" charset="0"/>
                <a:cs typeface="Times New Roman" pitchFamily="18" charset="0"/>
              </a:rPr>
              <a:t> tarafından yapılan güncellemeler takip edilerek sisteme </a:t>
            </a:r>
            <a:r>
              <a:rPr lang="tr-TR" sz="5100" dirty="0" err="1">
                <a:solidFill>
                  <a:schemeClr val="bg1"/>
                </a:solidFill>
                <a:latin typeface="Times New Roman" pitchFamily="18" charset="0"/>
                <a:cs typeface="Times New Roman" pitchFamily="18" charset="0"/>
              </a:rPr>
              <a:t>senkrone</a:t>
            </a:r>
            <a:r>
              <a:rPr lang="tr-TR" sz="5100" dirty="0">
                <a:solidFill>
                  <a:schemeClr val="bg1"/>
                </a:solidFill>
                <a:latin typeface="Times New Roman" pitchFamily="18" charset="0"/>
                <a:cs typeface="Times New Roman" pitchFamily="18" charset="0"/>
              </a:rPr>
              <a:t> edildi. </a:t>
            </a:r>
          </a:p>
          <a:p>
            <a:pPr lvl="0"/>
            <a:endParaRPr lang="tr-TR" sz="5900" dirty="0">
              <a:latin typeface="Arial" pitchFamily="34" charset="0"/>
              <a:cs typeface="Arial"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lvl="0" indent="0">
              <a:buNone/>
            </a:pPr>
            <a:endParaRPr lang="tr-TR" sz="2800" dirty="0">
              <a:latin typeface="Arial Narrow" pitchFamily="34" charset="0"/>
            </a:endParaRPr>
          </a:p>
          <a:p>
            <a:pPr lvl="0"/>
            <a:endParaRPr lang="tr-TR" sz="2800" dirty="0">
              <a:latin typeface="Arial Narrow" pitchFamily="34" charset="0"/>
            </a:endParaRPr>
          </a:p>
          <a:p>
            <a:pPr marL="0" indent="0">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a:latin typeface="Calibri" pitchFamily="34" charset="0"/>
                <a:cs typeface="Calibri" pitchFamily="34" charset="0"/>
              </a:rPr>
              <a:t>YAPILAN 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30</a:t>
            </a:fld>
            <a:endParaRPr lang="tr-TR"/>
          </a:p>
        </p:txBody>
      </p:sp>
    </p:spTree>
    <p:extLst>
      <p:ext uri="{BB962C8B-B14F-4D97-AF65-F5344CB8AC3E}">
        <p14:creationId xmlns:p14="http://schemas.microsoft.com/office/powerpoint/2010/main" val="19802912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algn="ctr"/>
            <a:r>
              <a:rPr lang="tr-TR" dirty="0">
                <a:latin typeface="Calibri" pitchFamily="34" charset="0"/>
                <a:cs typeface="Calibri" pitchFamily="34" charset="0"/>
              </a:rPr>
              <a:t>ÇALIŞAN SUNUCULARIMIZ</a:t>
            </a:r>
            <a:endParaRPr lang="tr-TR" dirty="0"/>
          </a:p>
        </p:txBody>
      </p:sp>
      <p:sp>
        <p:nvSpPr>
          <p:cNvPr id="3" name="Slayt Numarası Yer Tutucusu 2"/>
          <p:cNvSpPr>
            <a:spLocks noGrp="1"/>
          </p:cNvSpPr>
          <p:nvPr>
            <p:ph type="sldNum" sz="quarter" idx="12"/>
          </p:nvPr>
        </p:nvSpPr>
        <p:spPr/>
        <p:txBody>
          <a:bodyPr/>
          <a:lstStyle/>
          <a:p>
            <a:fld id="{AC786528-2F04-457D-8FED-47AA3420C7EB}" type="slidenum">
              <a:rPr lang="tr-TR" smtClean="0"/>
              <a:pPr/>
              <a:t>31</a:t>
            </a:fld>
            <a:endParaRPr lang="tr-TR"/>
          </a:p>
        </p:txBody>
      </p:sp>
      <p:sp>
        <p:nvSpPr>
          <p:cNvPr id="4" name="Dikdörtgen 3"/>
          <p:cNvSpPr/>
          <p:nvPr/>
        </p:nvSpPr>
        <p:spPr>
          <a:xfrm>
            <a:off x="631365" y="1610796"/>
            <a:ext cx="5832648" cy="954107"/>
          </a:xfrm>
          <a:prstGeom prst="rect">
            <a:avLst/>
          </a:prstGeom>
        </p:spPr>
        <p:txBody>
          <a:bodyPr wrap="square">
            <a:spAutoFit/>
          </a:bodyPr>
          <a:lstStyle/>
          <a:p>
            <a:r>
              <a:rPr lang="tr-TR" sz="2800" dirty="0" smtClean="0">
                <a:solidFill>
                  <a:schemeClr val="bg1"/>
                </a:solidFill>
              </a:rPr>
              <a:t>WİNDOWS ALTYAPISI KULLANAN SUNUCU SAYIMIZ</a:t>
            </a:r>
            <a:endParaRPr lang="tr-TR" sz="2800" dirty="0">
              <a:solidFill>
                <a:schemeClr val="bg1"/>
              </a:solidFill>
            </a:endParaRPr>
          </a:p>
        </p:txBody>
      </p:sp>
      <p:sp>
        <p:nvSpPr>
          <p:cNvPr id="5" name="Dikdörtgen 4"/>
          <p:cNvSpPr/>
          <p:nvPr/>
        </p:nvSpPr>
        <p:spPr>
          <a:xfrm>
            <a:off x="7010044" y="1780074"/>
            <a:ext cx="582211" cy="523220"/>
          </a:xfrm>
          <a:prstGeom prst="rect">
            <a:avLst/>
          </a:prstGeom>
        </p:spPr>
        <p:txBody>
          <a:bodyPr wrap="none">
            <a:spAutoFit/>
          </a:bodyPr>
          <a:lstStyle/>
          <a:p>
            <a:r>
              <a:rPr lang="tr-TR" sz="2800" dirty="0" smtClean="0"/>
              <a:t>62</a:t>
            </a:r>
          </a:p>
        </p:txBody>
      </p:sp>
      <p:sp>
        <p:nvSpPr>
          <p:cNvPr id="7" name="Dikdörtgen 6"/>
          <p:cNvSpPr/>
          <p:nvPr/>
        </p:nvSpPr>
        <p:spPr>
          <a:xfrm>
            <a:off x="648987" y="4279877"/>
            <a:ext cx="5832648" cy="954107"/>
          </a:xfrm>
          <a:prstGeom prst="rect">
            <a:avLst/>
          </a:prstGeom>
        </p:spPr>
        <p:txBody>
          <a:bodyPr wrap="square">
            <a:spAutoFit/>
          </a:bodyPr>
          <a:lstStyle/>
          <a:p>
            <a:r>
              <a:rPr lang="tr-TR" sz="2800" dirty="0" smtClean="0">
                <a:solidFill>
                  <a:schemeClr val="bg1"/>
                </a:solidFill>
              </a:rPr>
              <a:t>LİNUX ALTYAPISI KULLANAN AKTİF SUNUCU SAYIMIZ</a:t>
            </a:r>
            <a:endParaRPr lang="tr-TR" sz="2800" dirty="0">
              <a:solidFill>
                <a:schemeClr val="bg1"/>
              </a:solidFill>
            </a:endParaRPr>
          </a:p>
        </p:txBody>
      </p:sp>
      <p:sp>
        <p:nvSpPr>
          <p:cNvPr id="8" name="Dikdörtgen 7"/>
          <p:cNvSpPr/>
          <p:nvPr/>
        </p:nvSpPr>
        <p:spPr>
          <a:xfrm>
            <a:off x="7208817" y="4508539"/>
            <a:ext cx="582211" cy="523220"/>
          </a:xfrm>
          <a:prstGeom prst="rect">
            <a:avLst/>
          </a:prstGeom>
        </p:spPr>
        <p:txBody>
          <a:bodyPr wrap="none">
            <a:spAutoFit/>
          </a:bodyPr>
          <a:lstStyle/>
          <a:p>
            <a:r>
              <a:rPr lang="tr-TR" sz="2800" dirty="0" smtClean="0"/>
              <a:t>24</a:t>
            </a:r>
          </a:p>
        </p:txBody>
      </p:sp>
    </p:spTree>
    <p:extLst>
      <p:ext uri="{BB962C8B-B14F-4D97-AF65-F5344CB8AC3E}">
        <p14:creationId xmlns:p14="http://schemas.microsoft.com/office/powerpoint/2010/main" val="122331294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algn="just"/>
            <a:r>
              <a:rPr lang="tr-TR" sz="2800" dirty="0" smtClean="0">
                <a:solidFill>
                  <a:schemeClr val="bg1"/>
                </a:solidFill>
                <a:latin typeface="Times New Roman" pitchFamily="18" charset="0"/>
                <a:cs typeface="Times New Roman" pitchFamily="18" charset="0"/>
              </a:rPr>
              <a:t>Kampüslerimizde daha verimli ve hızlı Kablosuz internet hizmeti verilmesi planlanmaktadır</a:t>
            </a:r>
            <a:endParaRPr lang="tr-TR" sz="2800" dirty="0">
              <a:solidFill>
                <a:schemeClr val="bg1"/>
              </a:solidFill>
              <a:latin typeface="Times New Roman" pitchFamily="18" charset="0"/>
              <a:cs typeface="Times New Roman" pitchFamily="18" charset="0"/>
            </a:endParaRPr>
          </a:p>
          <a:p>
            <a:pPr algn="just"/>
            <a:r>
              <a:rPr lang="tr-TR" sz="2800" dirty="0">
                <a:solidFill>
                  <a:schemeClr val="bg1"/>
                </a:solidFill>
                <a:latin typeface="Times New Roman" pitchFamily="18" charset="0"/>
                <a:cs typeface="Times New Roman" pitchFamily="18" charset="0"/>
              </a:rPr>
              <a:t>Telefon ses kayıt sistemi kurulması planlanmaktadır..</a:t>
            </a:r>
          </a:p>
          <a:p>
            <a:pPr algn="just"/>
            <a:r>
              <a:rPr lang="tr-TR" sz="2800" dirty="0">
                <a:solidFill>
                  <a:schemeClr val="bg1"/>
                </a:solidFill>
                <a:latin typeface="Times New Roman" pitchFamily="18" charset="0"/>
                <a:cs typeface="Times New Roman" pitchFamily="18" charset="0"/>
              </a:rPr>
              <a:t>Süresi bitmek üzere olan ve yeni gelecek personellere e-imza temini yapılacak.</a:t>
            </a:r>
          </a:p>
          <a:p>
            <a:pPr marL="0" indent="0" algn="just">
              <a:buNone/>
            </a:pPr>
            <a:endParaRPr lang="tr-TR" sz="2800" dirty="0">
              <a:solidFill>
                <a:schemeClr val="bg1"/>
              </a:solidFill>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YAPILACAK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32</a:t>
            </a:fld>
            <a:endParaRPr lang="tr-TR"/>
          </a:p>
        </p:txBody>
      </p:sp>
    </p:spTree>
    <p:extLst>
      <p:ext uri="{BB962C8B-B14F-4D97-AF65-F5344CB8AC3E}">
        <p14:creationId xmlns:p14="http://schemas.microsoft.com/office/powerpoint/2010/main" val="925520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lgn="just">
              <a:buNone/>
            </a:pPr>
            <a:endParaRPr lang="tr-TR" dirty="0">
              <a:latin typeface="Arial Narrow" pitchFamily="34" charset="0"/>
            </a:endParaRPr>
          </a:p>
          <a:p>
            <a:pPr marL="0" indent="0" algn="just">
              <a:buNone/>
            </a:pPr>
            <a:r>
              <a:rPr lang="tr-TR" sz="2800" dirty="0">
                <a:solidFill>
                  <a:schemeClr val="bg1"/>
                </a:solidFill>
                <a:latin typeface="Times New Roman" pitchFamily="18" charset="0"/>
                <a:cs typeface="Times New Roman" pitchFamily="18" charset="0"/>
              </a:rPr>
              <a:t>Talep durumunda </a:t>
            </a:r>
            <a:r>
              <a:rPr lang="tr-TR" sz="2800" dirty="0" err="1">
                <a:solidFill>
                  <a:schemeClr val="bg1"/>
                </a:solidFill>
                <a:latin typeface="Times New Roman" pitchFamily="18" charset="0"/>
                <a:cs typeface="Times New Roman" pitchFamily="18" charset="0"/>
              </a:rPr>
              <a:t>Ebys</a:t>
            </a:r>
            <a:r>
              <a:rPr lang="tr-TR" sz="2800" dirty="0">
                <a:solidFill>
                  <a:schemeClr val="bg1"/>
                </a:solidFill>
                <a:latin typeface="Times New Roman" pitchFamily="18" charset="0"/>
                <a:cs typeface="Times New Roman" pitchFamily="18" charset="0"/>
              </a:rPr>
              <a:t> </a:t>
            </a:r>
            <a:r>
              <a:rPr lang="tr-TR" sz="2800" dirty="0" err="1" smtClean="0">
                <a:solidFill>
                  <a:schemeClr val="bg1"/>
                </a:solidFill>
                <a:latin typeface="Times New Roman" pitchFamily="18" charset="0"/>
                <a:cs typeface="Times New Roman" pitchFamily="18" charset="0"/>
              </a:rPr>
              <a:t>hizmetiçi</a:t>
            </a:r>
            <a:r>
              <a:rPr lang="tr-TR" sz="2800" dirty="0">
                <a:solidFill>
                  <a:schemeClr val="bg1"/>
                </a:solidFill>
                <a:latin typeface="Times New Roman" pitchFamily="18" charset="0"/>
                <a:cs typeface="Times New Roman" pitchFamily="18" charset="0"/>
              </a:rPr>
              <a:t> </a:t>
            </a:r>
            <a:r>
              <a:rPr lang="tr-TR" sz="2800" dirty="0" smtClean="0">
                <a:solidFill>
                  <a:schemeClr val="bg1"/>
                </a:solidFill>
                <a:latin typeface="Times New Roman" pitchFamily="18" charset="0"/>
                <a:cs typeface="Times New Roman" pitchFamily="18" charset="0"/>
              </a:rPr>
              <a:t>eğitim </a:t>
            </a:r>
            <a:r>
              <a:rPr lang="tr-TR" sz="2800" dirty="0">
                <a:solidFill>
                  <a:schemeClr val="bg1"/>
                </a:solidFill>
                <a:latin typeface="Times New Roman" pitchFamily="18" charset="0"/>
                <a:cs typeface="Times New Roman" pitchFamily="18" charset="0"/>
              </a:rPr>
              <a:t>gerçekleştirilecek.</a:t>
            </a:r>
          </a:p>
          <a:p>
            <a:pPr marL="0" indent="0" algn="just">
              <a:buNone/>
            </a:pPr>
            <a:r>
              <a:rPr lang="tr-TR" sz="2800" dirty="0">
                <a:solidFill>
                  <a:schemeClr val="bg1"/>
                </a:solidFill>
                <a:latin typeface="Times New Roman" pitchFamily="18" charset="0"/>
                <a:cs typeface="Times New Roman" pitchFamily="18" charset="0"/>
              </a:rPr>
              <a:t>Yazışma standartları takip edilerek sistemimize entegre edilecek.</a:t>
            </a:r>
          </a:p>
          <a:p>
            <a:pPr marL="0" indent="0" algn="just">
              <a:buNone/>
            </a:pPr>
            <a:r>
              <a:rPr lang="tr-TR" sz="2800" dirty="0">
                <a:solidFill>
                  <a:schemeClr val="bg1"/>
                </a:solidFill>
                <a:latin typeface="Times New Roman" pitchFamily="18" charset="0"/>
                <a:cs typeface="Times New Roman" pitchFamily="18" charset="0"/>
              </a:rPr>
              <a:t>Server güvenliği açısından server taşıması daha güvenilir işletim sistemine taşınacak.</a:t>
            </a:r>
          </a:p>
          <a:p>
            <a:pPr marL="0" indent="0" algn="just">
              <a:buNone/>
            </a:pPr>
            <a:endParaRPr lang="tr-TR" sz="3000" dirty="0">
              <a:latin typeface="Times New Roman" pitchFamily="18" charset="0"/>
              <a:cs typeface="Times New Roman" pitchFamily="18" charset="0"/>
            </a:endParaRPr>
          </a:p>
          <a:p>
            <a:pPr marL="0" indent="0" algn="just">
              <a:buNone/>
            </a:pPr>
            <a:endParaRPr lang="tr-TR" sz="2800" dirty="0">
              <a:latin typeface="Times New Roman" pitchFamily="18"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33</a:t>
            </a:fld>
            <a:endParaRPr lang="tr-TR"/>
          </a:p>
        </p:txBody>
      </p:sp>
    </p:spTree>
    <p:extLst>
      <p:ext uri="{BB962C8B-B14F-4D97-AF65-F5344CB8AC3E}">
        <p14:creationId xmlns:p14="http://schemas.microsoft.com/office/powerpoint/2010/main" val="3079766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Yeni açılan birimler sisteme entegre edildi ve yazışma kodları birim birim ayrılarak gerekli sayaçlar tanımlandı. </a:t>
            </a:r>
          </a:p>
          <a:p>
            <a:pPr marL="0" lvl="0" indent="0">
              <a:buClr>
                <a:srgbClr val="759AA5">
                  <a:lumMod val="60000"/>
                  <a:lumOff val="40000"/>
                </a:srgbClr>
              </a:buClr>
              <a:buNone/>
            </a:pPr>
            <a:r>
              <a:rPr lang="tr-TR" sz="2800" dirty="0" err="1">
                <a:solidFill>
                  <a:prstClr val="black"/>
                </a:solidFill>
                <a:latin typeface="Times New Roman" pitchFamily="18" charset="0"/>
                <a:cs typeface="Times New Roman" pitchFamily="18" charset="0"/>
              </a:rPr>
              <a:t>Eyp</a:t>
            </a:r>
            <a:r>
              <a:rPr lang="tr-TR" sz="2800" dirty="0">
                <a:solidFill>
                  <a:prstClr val="black"/>
                </a:solidFill>
                <a:latin typeface="Times New Roman" pitchFamily="18" charset="0"/>
                <a:cs typeface="Times New Roman" pitchFamily="18" charset="0"/>
              </a:rPr>
              <a:t> </a:t>
            </a:r>
            <a:r>
              <a:rPr lang="tr-TR" sz="2800" dirty="0" smtClean="0">
                <a:solidFill>
                  <a:prstClr val="black"/>
                </a:solidFill>
                <a:latin typeface="Times New Roman" pitchFamily="18" charset="0"/>
                <a:cs typeface="Times New Roman" pitchFamily="18" charset="0"/>
              </a:rPr>
              <a:t>2.1 </a:t>
            </a:r>
            <a:r>
              <a:rPr lang="tr-TR" sz="2800" dirty="0">
                <a:solidFill>
                  <a:prstClr val="black"/>
                </a:solidFill>
                <a:latin typeface="Times New Roman" pitchFamily="18" charset="0"/>
                <a:cs typeface="Times New Roman" pitchFamily="18" charset="0"/>
              </a:rPr>
              <a:t>kapsamında EBYS şablonları mevzuata uygun olarak tasarlandı</a:t>
            </a:r>
            <a:r>
              <a:rPr lang="tr-TR" sz="2800" dirty="0" smtClean="0">
                <a:solidFill>
                  <a:prstClr val="black"/>
                </a:solidFill>
                <a:latin typeface="Times New Roman" pitchFamily="18" charset="0"/>
                <a:cs typeface="Times New Roman" pitchFamily="18" charset="0"/>
              </a:rPr>
              <a:t>.</a:t>
            </a:r>
          </a:p>
          <a:p>
            <a:pPr marL="0" lvl="0" indent="0">
              <a:buClr>
                <a:srgbClr val="759AA5">
                  <a:lumMod val="60000"/>
                  <a:lumOff val="40000"/>
                </a:srgbClr>
              </a:buClr>
              <a:buNone/>
            </a:pPr>
            <a:r>
              <a:rPr lang="tr-TR" sz="2800" dirty="0" smtClean="0">
                <a:solidFill>
                  <a:prstClr val="black"/>
                </a:solidFill>
                <a:latin typeface="Times New Roman" pitchFamily="18" charset="0"/>
                <a:cs typeface="Times New Roman" pitchFamily="18" charset="0"/>
              </a:rPr>
              <a:t>Cumhuriyetimizin 100. yılı kapsamında , 100. yıl logosu tüm şablonlarımıza eklendi.</a:t>
            </a:r>
            <a:endParaRPr lang="tr-TR" sz="2800" dirty="0">
              <a:solidFill>
                <a:prstClr val="black"/>
              </a:solidFill>
              <a:latin typeface="Times New Roman" pitchFamily="18" charset="0"/>
              <a:cs typeface="Times New Roman" pitchFamily="18" charset="0"/>
            </a:endParaRPr>
          </a:p>
          <a:p>
            <a:pPr marL="0" lvl="0" indent="0">
              <a:buClr>
                <a:srgbClr val="759AA5">
                  <a:lumMod val="60000"/>
                  <a:lumOff val="40000"/>
                </a:srgbClr>
              </a:buClr>
              <a:buNone/>
            </a:pPr>
            <a:r>
              <a:rPr lang="tr-TR" sz="2800" dirty="0">
                <a:solidFill>
                  <a:prstClr val="black"/>
                </a:solidFill>
                <a:latin typeface="Times New Roman" pitchFamily="18" charset="0"/>
                <a:cs typeface="Times New Roman" pitchFamily="18" charset="0"/>
              </a:rPr>
              <a:t>Cumhurbaşkanı Yönetmeliğine uygun olarak EBYS şablonlarında değişiklikler yapıldı.</a:t>
            </a:r>
          </a:p>
          <a:p>
            <a:pPr marL="0" indent="0" algn="just">
              <a:buNone/>
            </a:pPr>
            <a:endParaRPr lang="tr-TR" sz="3000" dirty="0">
              <a:latin typeface="Times New Roman" pitchFamily="18" charset="0"/>
              <a:cs typeface="Times New Roman" pitchFamily="18"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34</a:t>
            </a:fld>
            <a:endParaRPr lang="tr-TR"/>
          </a:p>
        </p:txBody>
      </p:sp>
    </p:spTree>
    <p:extLst>
      <p:ext uri="{BB962C8B-B14F-4D97-AF65-F5344CB8AC3E}">
        <p14:creationId xmlns:p14="http://schemas.microsoft.com/office/powerpoint/2010/main" val="161641717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29600" cy="4853136"/>
          </a:xfrm>
        </p:spPr>
        <p:txBody>
          <a:bodyPr>
            <a:normAutofit/>
          </a:bodyPr>
          <a:lstStyle/>
          <a:p>
            <a:pPr marL="0" indent="0" algn="just">
              <a:buNone/>
            </a:pPr>
            <a:endParaRPr lang="tr-TR" sz="3000" dirty="0" smtClean="0">
              <a:latin typeface="Arial" pitchFamily="34" charset="0"/>
              <a:cs typeface="Arial" pitchFamily="34" charset="0"/>
            </a:endParaRP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2.1 </a:t>
            </a:r>
            <a:r>
              <a:rPr lang="tr-TR" sz="3200" dirty="0">
                <a:solidFill>
                  <a:prstClr val="black"/>
                </a:solidFill>
                <a:latin typeface="Times New Roman" panose="02020603050405020304" pitchFamily="18" charset="0"/>
                <a:cs typeface="Times New Roman" panose="02020603050405020304" pitchFamily="18" charset="0"/>
              </a:rPr>
              <a:t>kapsamında elektronik mühür sertifikası alındı ve sisteme entegre edildi</a:t>
            </a:r>
            <a:r>
              <a:rPr lang="tr-TR" sz="3200" dirty="0" smtClean="0">
                <a:solidFill>
                  <a:prstClr val="black"/>
                </a:solidFill>
                <a:latin typeface="Times New Roman" panose="02020603050405020304" pitchFamily="18" charset="0"/>
                <a:cs typeface="Times New Roman" panose="02020603050405020304" pitchFamily="18" charset="0"/>
              </a:rPr>
              <a:t>.</a:t>
            </a:r>
          </a:p>
          <a:p>
            <a:pPr lvl="0">
              <a:buClr>
                <a:srgbClr val="759AA5">
                  <a:lumMod val="60000"/>
                  <a:lumOff val="40000"/>
                </a:srgbClr>
              </a:buClr>
            </a:pPr>
            <a:r>
              <a:rPr lang="tr-TR" sz="3200" dirty="0" smtClean="0">
                <a:solidFill>
                  <a:prstClr val="black"/>
                </a:solidFill>
                <a:latin typeface="Times New Roman" panose="02020603050405020304" pitchFamily="18" charset="0"/>
                <a:cs typeface="Times New Roman" panose="02020603050405020304" pitchFamily="18" charset="0"/>
              </a:rPr>
              <a:t>EYP 2.1 </a:t>
            </a:r>
            <a:r>
              <a:rPr lang="tr-TR" sz="3200" dirty="0">
                <a:solidFill>
                  <a:prstClr val="black"/>
                </a:solidFill>
                <a:latin typeface="Times New Roman" panose="02020603050405020304" pitchFamily="18" charset="0"/>
                <a:cs typeface="Times New Roman" panose="02020603050405020304" pitchFamily="18" charset="0"/>
              </a:rPr>
              <a:t>kapsamında kurumsal şifreleme sertifikası alındı.</a:t>
            </a:r>
          </a:p>
          <a:p>
            <a:pPr lvl="0">
              <a:buClr>
                <a:srgbClr val="759AA5">
                  <a:lumMod val="60000"/>
                  <a:lumOff val="40000"/>
                </a:srgbClr>
              </a:buClr>
            </a:pPr>
            <a:endParaRPr lang="tr-TR" sz="3200" dirty="0">
              <a:solidFill>
                <a:prstClr val="black"/>
              </a:solidFill>
              <a:latin typeface="Times New Roman" panose="02020603050405020304" pitchFamily="18" charset="0"/>
              <a:cs typeface="Times New Roman" panose="02020603050405020304" pitchFamily="18" charset="0"/>
            </a:endParaRPr>
          </a:p>
          <a:p>
            <a:pPr marL="0" indent="0" algn="just">
              <a:buNone/>
            </a:pPr>
            <a:endParaRPr lang="tr-TR" sz="3000" dirty="0">
              <a:latin typeface="Arial" pitchFamily="34" charset="0"/>
              <a:cs typeface="Arial" pitchFamily="34" charset="0"/>
            </a:endParaRPr>
          </a:p>
          <a:p>
            <a:pPr marL="0" indent="0" algn="just">
              <a:buNone/>
            </a:pPr>
            <a:endParaRPr lang="tr-TR" sz="2800" dirty="0">
              <a:latin typeface="Arial Narrow" pitchFamily="34" charset="0"/>
              <a:cs typeface="Times New Roman" pitchFamily="18" charset="0"/>
            </a:endParaRPr>
          </a:p>
        </p:txBody>
      </p:sp>
      <p:sp>
        <p:nvSpPr>
          <p:cNvPr id="4" name="Title 1"/>
          <p:cNvSpPr>
            <a:spLocks noGrp="1"/>
          </p:cNvSpPr>
          <p:nvPr>
            <p:ph type="title"/>
          </p:nvPr>
        </p:nvSpPr>
        <p:spPr/>
        <p:txBody>
          <a:bodyPr>
            <a:normAutofit/>
          </a:bodyPr>
          <a:lstStyle/>
          <a:p>
            <a:pPr algn="ctr"/>
            <a:r>
              <a:rPr lang="tr-TR" dirty="0" smtClean="0">
                <a:latin typeface="Calibri" pitchFamily="34" charset="0"/>
                <a:cs typeface="Calibri" pitchFamily="34" charset="0"/>
              </a:rPr>
              <a:t>YAPILAN </a:t>
            </a:r>
            <a:r>
              <a:rPr lang="tr-TR" dirty="0">
                <a:latin typeface="Calibri" pitchFamily="34" charset="0"/>
                <a:cs typeface="Calibri" pitchFamily="34" charset="0"/>
              </a:rPr>
              <a:t>FAALİYETLER </a:t>
            </a:r>
            <a:endParaRPr lang="en-US" sz="3600" dirty="0">
              <a:latin typeface="Calibri" pitchFamily="34" charset="0"/>
              <a:cs typeface="Calibri" pitchFamily="34" charset="0"/>
            </a:endParaRPr>
          </a:p>
        </p:txBody>
      </p:sp>
      <p:sp>
        <p:nvSpPr>
          <p:cNvPr id="2" name="Slayt Numarası Yer Tutucusu 1"/>
          <p:cNvSpPr>
            <a:spLocks noGrp="1"/>
          </p:cNvSpPr>
          <p:nvPr>
            <p:ph type="sldNum" sz="quarter" idx="12"/>
          </p:nvPr>
        </p:nvSpPr>
        <p:spPr/>
        <p:txBody>
          <a:bodyPr/>
          <a:lstStyle/>
          <a:p>
            <a:fld id="{AC786528-2F04-457D-8FED-47AA3420C7EB}" type="slidenum">
              <a:rPr lang="tr-TR" smtClean="0"/>
              <a:pPr/>
              <a:t>35</a:t>
            </a:fld>
            <a:endParaRPr lang="tr-TR"/>
          </a:p>
        </p:txBody>
      </p:sp>
    </p:spTree>
    <p:extLst>
      <p:ext uri="{BB962C8B-B14F-4D97-AF65-F5344CB8AC3E}">
        <p14:creationId xmlns:p14="http://schemas.microsoft.com/office/powerpoint/2010/main" val="26460833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r>
              <a:rPr lang="tr-TR" dirty="0">
                <a:latin typeface="Calibri" pitchFamily="34" charset="0"/>
                <a:cs typeface="Calibri" pitchFamily="34" charset="0"/>
              </a:rPr>
              <a:t>SONUÇ ..</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latin typeface="Times New Roman" pitchFamily="18" charset="0"/>
                <a:cs typeface="Times New Roman" pitchFamily="18" charset="0"/>
              </a:rPr>
              <a:t>Hizmet sunumunda kurum içi ve dışı tüm paydaşlarla ilişkide kişilik ve emeğe saygıyı esas almaktadır. Kişisel bilgi gizliliği ve güvenliğini sağlamaktadır.</a:t>
            </a:r>
            <a:endParaRPr lang="en-US" sz="2800" dirty="0">
              <a:latin typeface="Times New Roman" pitchFamily="18" charset="0"/>
              <a:cs typeface="Times New Roman" pitchFamily="18" charset="0"/>
            </a:endParaRPr>
          </a:p>
          <a:p>
            <a:pPr marL="0" indent="0" algn="just">
              <a:buNone/>
            </a:pPr>
            <a:r>
              <a:rPr lang="tr-TR" sz="2800" dirty="0" smtClean="0">
                <a:latin typeface="Times New Roman" pitchFamily="18" charset="0"/>
                <a:cs typeface="Times New Roman" pitchFamily="18" charset="0"/>
              </a:rPr>
              <a:t>Hizmet </a:t>
            </a:r>
            <a:r>
              <a:rPr lang="tr-TR" sz="2800" dirty="0">
                <a:latin typeface="Times New Roman" pitchFamily="18" charset="0"/>
                <a:cs typeface="Times New Roman" pitchFamily="18" charset="0"/>
              </a:rPr>
              <a:t>ve projelerimizde Başkanlığımızın yürütmesi gereken faaliyetler konusunda ilgili kişi, kurum ve birimlerle dayanışma içinde hareket edilmektedir.</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36</a:t>
            </a:fld>
            <a:endParaRPr lang="tr-TR"/>
          </a:p>
        </p:txBody>
      </p:sp>
    </p:spTree>
    <p:extLst>
      <p:ext uri="{BB962C8B-B14F-4D97-AF65-F5344CB8AC3E}">
        <p14:creationId xmlns:p14="http://schemas.microsoft.com/office/powerpoint/2010/main" val="13415126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91264" cy="5217443"/>
          </a:xfrm>
        </p:spPr>
        <p:txBody>
          <a:bodyPr/>
          <a:lstStyle/>
          <a:p>
            <a:pPr marL="0" indent="0" algn="ctr">
              <a:buNone/>
            </a:pPr>
            <a:r>
              <a:rPr lang="tr-TR" b="1" smtClean="0">
                <a:latin typeface="Times New Roman" pitchFamily="18" charset="0"/>
                <a:cs typeface="Times New Roman" pitchFamily="18" charset="0"/>
              </a:rPr>
              <a:t>BİRİMİMİZE AİT FİZİKİ YAPI</a:t>
            </a:r>
            <a:endParaRPr lang="en-US" b="1" dirty="0">
              <a:latin typeface="Times New Roman" pitchFamily="18" charset="0"/>
              <a:cs typeface="Times New Roman" pitchFamily="18" charset="0"/>
            </a:endParaRPr>
          </a:p>
        </p:txBody>
      </p:sp>
      <p:graphicFrame>
        <p:nvGraphicFramePr>
          <p:cNvPr id="5" name="Tablo 4"/>
          <p:cNvGraphicFramePr>
            <a:graphicFrameLocks noGrp="1"/>
          </p:cNvGraphicFramePr>
          <p:nvPr>
            <p:extLst>
              <p:ext uri="{D42A27DB-BD31-4B8C-83A1-F6EECF244321}">
                <p14:modId xmlns:p14="http://schemas.microsoft.com/office/powerpoint/2010/main" val="3964904346"/>
              </p:ext>
            </p:extLst>
          </p:nvPr>
        </p:nvGraphicFramePr>
        <p:xfrm>
          <a:off x="467544" y="1484784"/>
          <a:ext cx="8208912" cy="3443384"/>
        </p:xfrm>
        <a:graphic>
          <a:graphicData uri="http://schemas.openxmlformats.org/drawingml/2006/table">
            <a:tbl>
              <a:tblPr firstRow="1" firstCol="1" bandRow="1">
                <a:tableStyleId>{5C22544A-7EE6-4342-B048-85BDC9FD1C3A}</a:tableStyleId>
              </a:tblPr>
              <a:tblGrid>
                <a:gridCol w="2520280">
                  <a:extLst>
                    <a:ext uri="{9D8B030D-6E8A-4147-A177-3AD203B41FA5}">
                      <a16:colId xmlns:a16="http://schemas.microsoft.com/office/drawing/2014/main" xmlns="" val="20000"/>
                    </a:ext>
                  </a:extLst>
                </a:gridCol>
                <a:gridCol w="1368152">
                  <a:extLst>
                    <a:ext uri="{9D8B030D-6E8A-4147-A177-3AD203B41FA5}">
                      <a16:colId xmlns:a16="http://schemas.microsoft.com/office/drawing/2014/main" xmlns="" val="20001"/>
                    </a:ext>
                  </a:extLst>
                </a:gridCol>
                <a:gridCol w="2592288">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tblGrid>
              <a:tr h="575084">
                <a:tc>
                  <a:txBody>
                    <a:bodyPr/>
                    <a:lstStyle/>
                    <a:p>
                      <a:pPr marL="457200" algn="just">
                        <a:lnSpc>
                          <a:spcPct val="150000"/>
                        </a:lnSpc>
                        <a:spcAft>
                          <a:spcPts val="0"/>
                        </a:spcAft>
                      </a:pPr>
                      <a:r>
                        <a:rPr lang="tr-TR" sz="2800" dirty="0">
                          <a:effectLst/>
                          <a:latin typeface="Calibri" pitchFamily="34" charset="0"/>
                          <a:cs typeface="Calibri" pitchFamily="34" charset="0"/>
                        </a:rPr>
                        <a:t> </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Adet</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000" dirty="0">
                          <a:effectLst/>
                          <a:latin typeface="Calibri" pitchFamily="34" charset="0"/>
                          <a:cs typeface="Calibri" pitchFamily="34" charset="0"/>
                        </a:rPr>
                        <a:t>Kullanımda Olan</a:t>
                      </a:r>
                      <a:endParaRPr lang="tr-TR" sz="20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000" dirty="0">
                          <a:effectLst/>
                          <a:latin typeface="Calibri" pitchFamily="34" charset="0"/>
                          <a:cs typeface="Calibri" pitchFamily="34" charset="0"/>
                        </a:rPr>
                        <a:t>Boş Olan</a:t>
                      </a:r>
                      <a:endParaRPr lang="tr-TR" sz="20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xmlns="" val="10000"/>
                  </a:ext>
                </a:extLst>
              </a:tr>
              <a:tr h="367222">
                <a:tc>
                  <a:txBody>
                    <a:bodyPr/>
                    <a:lstStyle/>
                    <a:p>
                      <a:pPr marL="457200" algn="just">
                        <a:lnSpc>
                          <a:spcPct val="150000"/>
                        </a:lnSpc>
                        <a:spcAft>
                          <a:spcPts val="0"/>
                        </a:spcAft>
                      </a:pPr>
                      <a:r>
                        <a:rPr lang="tr-TR" sz="2400" dirty="0">
                          <a:effectLst/>
                          <a:latin typeface="Calibri" pitchFamily="34" charset="0"/>
                          <a:cs typeface="Calibri" pitchFamily="34" charset="0"/>
                        </a:rPr>
                        <a:t>Büro</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7</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xmlns="" val="10001"/>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Sistem Odası</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2</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xmlns="" val="10002"/>
                  </a:ext>
                </a:extLst>
              </a:tr>
              <a:tr h="670132">
                <a:tc>
                  <a:txBody>
                    <a:bodyPr/>
                    <a:lstStyle/>
                    <a:p>
                      <a:pPr marL="457200" algn="just">
                        <a:lnSpc>
                          <a:spcPct val="150000"/>
                        </a:lnSpc>
                        <a:spcAft>
                          <a:spcPts val="0"/>
                        </a:spcAft>
                      </a:pPr>
                      <a:r>
                        <a:rPr lang="tr-TR" sz="2400" dirty="0">
                          <a:effectLst/>
                          <a:latin typeface="Calibri" pitchFamily="34" charset="0"/>
                          <a:cs typeface="Calibri" pitchFamily="34" charset="0"/>
                        </a:rPr>
                        <a:t>Teknik Servis</a:t>
                      </a:r>
                      <a:endParaRPr lang="tr-TR" sz="24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0"/>
                        </a:spcAft>
                      </a:pPr>
                      <a:r>
                        <a:rPr lang="tr-TR" sz="2800" dirty="0" smtClean="0">
                          <a:effectLst/>
                          <a:latin typeface="Calibri" pitchFamily="34" charset="0"/>
                          <a:ea typeface="+mn-ea"/>
                          <a:cs typeface="Calibri" pitchFamily="34" charset="0"/>
                        </a:rPr>
                        <a:t>1</a:t>
                      </a:r>
                      <a:endParaRPr lang="tr-TR" sz="3600" dirty="0">
                        <a:effectLst/>
                        <a:latin typeface="Calibri" pitchFamily="34" charset="0"/>
                        <a:ea typeface="Calibri"/>
                        <a:cs typeface="Calibri" pitchFamily="34" charset="0"/>
                      </a:endParaRPr>
                    </a:p>
                  </a:txBody>
                  <a:tcPr marL="68580" marR="68580" marT="0" marB="0"/>
                </a:tc>
                <a:tc>
                  <a:txBody>
                    <a:bodyPr/>
                    <a:lstStyle/>
                    <a:p>
                      <a:pPr marL="457200" algn="ctr">
                        <a:lnSpc>
                          <a:spcPct val="150000"/>
                        </a:lnSpc>
                        <a:spcAft>
                          <a:spcPts val="1000"/>
                        </a:spcAft>
                      </a:pPr>
                      <a:r>
                        <a:rPr lang="tr-TR" sz="2800" dirty="0">
                          <a:effectLst/>
                          <a:latin typeface="Calibri" pitchFamily="34" charset="0"/>
                          <a:cs typeface="Calibri" pitchFamily="34" charset="0"/>
                        </a:rPr>
                        <a:t>-</a:t>
                      </a:r>
                      <a:endParaRPr lang="tr-TR" sz="3600" dirty="0">
                        <a:effectLst/>
                        <a:latin typeface="Calibri" pitchFamily="34" charset="0"/>
                        <a:ea typeface="Calibri"/>
                        <a:cs typeface="Calibri" pitchFamily="34" charset="0"/>
                      </a:endParaRPr>
                    </a:p>
                  </a:txBody>
                  <a:tcPr marL="68580" marR="68580" marT="0" marB="0"/>
                </a:tc>
                <a:extLst>
                  <a:ext uri="{0D108BD9-81ED-4DB2-BD59-A6C34878D82A}">
                    <a16:rowId xmlns:a16="http://schemas.microsoft.com/office/drawing/2014/main" xmlns="" val="10003"/>
                  </a:ext>
                </a:extLst>
              </a:tr>
              <a:tr h="670132">
                <a:tc>
                  <a:txBody>
                    <a:bodyPr/>
                    <a:lstStyle/>
                    <a:p>
                      <a:pPr marL="457200" algn="l">
                        <a:lnSpc>
                          <a:spcPct val="150000"/>
                        </a:lnSpc>
                        <a:spcAft>
                          <a:spcPts val="0"/>
                        </a:spcAft>
                      </a:pPr>
                      <a:r>
                        <a:rPr lang="tr-TR" sz="2400" dirty="0">
                          <a:effectLst/>
                          <a:latin typeface="Calibri" pitchFamily="34" charset="0"/>
                          <a:ea typeface="Calibri"/>
                          <a:cs typeface="Calibri" pitchFamily="34" charset="0"/>
                        </a:rPr>
                        <a:t>Depo</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0"/>
                        </a:spcAft>
                      </a:pPr>
                      <a:r>
                        <a:rPr lang="tr-TR" sz="2800" dirty="0">
                          <a:effectLst/>
                          <a:latin typeface="Calibri" pitchFamily="34" charset="0"/>
                          <a:ea typeface="Calibri"/>
                          <a:cs typeface="Calibri" pitchFamily="34" charset="0"/>
                        </a:rPr>
                        <a:t>2</a:t>
                      </a:r>
                    </a:p>
                  </a:txBody>
                  <a:tcPr marL="68580" marR="68580" marT="0" marB="0"/>
                </a:tc>
                <a:tc>
                  <a:txBody>
                    <a:bodyPr/>
                    <a:lstStyle/>
                    <a:p>
                      <a:pPr marL="457200" algn="ctr">
                        <a:lnSpc>
                          <a:spcPct val="150000"/>
                        </a:lnSpc>
                        <a:spcAft>
                          <a:spcPts val="1000"/>
                        </a:spcAft>
                      </a:pPr>
                      <a:r>
                        <a:rPr lang="tr-TR" sz="3600" dirty="0">
                          <a:effectLst/>
                          <a:latin typeface="Calibri" pitchFamily="34" charset="0"/>
                          <a:ea typeface="Calibri"/>
                          <a:cs typeface="Calibri" pitchFamily="34" charset="0"/>
                        </a:rPr>
                        <a:t>-</a:t>
                      </a:r>
                    </a:p>
                  </a:txBody>
                  <a:tcPr marL="68580" marR="68580" marT="0" marB="0"/>
                </a:tc>
                <a:extLst>
                  <a:ext uri="{0D108BD9-81ED-4DB2-BD59-A6C34878D82A}">
                    <a16:rowId xmlns:a16="http://schemas.microsoft.com/office/drawing/2014/main" xmlns="" val="10005"/>
                  </a:ext>
                </a:extLst>
              </a:tr>
            </a:tbl>
          </a:graphicData>
        </a:graphic>
      </p:graphicFrame>
      <p:sp>
        <p:nvSpPr>
          <p:cNvPr id="6" name="Dikdörtgen 5"/>
          <p:cNvSpPr/>
          <p:nvPr/>
        </p:nvSpPr>
        <p:spPr>
          <a:xfrm>
            <a:off x="395536" y="4653136"/>
            <a:ext cx="8352928" cy="523220"/>
          </a:xfrm>
          <a:prstGeom prst="rect">
            <a:avLst/>
          </a:prstGeom>
        </p:spPr>
        <p:txBody>
          <a:bodyPr wrap="square">
            <a:spAutoFit/>
          </a:bodyPr>
          <a:lstStyle/>
          <a:p>
            <a:pPr algn="just"/>
            <a:r>
              <a:rPr lang="tr-TR" sz="2800" dirty="0">
                <a:solidFill>
                  <a:schemeClr val="tx2"/>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4</a:t>
            </a:fld>
            <a:endParaRPr lang="tr-TR"/>
          </a:p>
        </p:txBody>
      </p:sp>
    </p:spTree>
    <p:extLst>
      <p:ext uri="{BB962C8B-B14F-4D97-AF65-F5344CB8AC3E}">
        <p14:creationId xmlns:p14="http://schemas.microsoft.com/office/powerpoint/2010/main" val="3423985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536" y="-747464"/>
            <a:ext cx="9649072" cy="8064896"/>
          </a:xfrm>
          <a:prstGeom prst="rect">
            <a:avLst/>
          </a:prstGeom>
        </p:spPr>
      </p:pic>
    </p:spTree>
    <p:extLst>
      <p:ext uri="{BB962C8B-B14F-4D97-AF65-F5344CB8AC3E}">
        <p14:creationId xmlns:p14="http://schemas.microsoft.com/office/powerpoint/2010/main" val="4393532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251520" y="1156052"/>
            <a:ext cx="8568952" cy="5338918"/>
          </a:xfrm>
        </p:spPr>
        <p:txBody>
          <a:bodyPr>
            <a:noAutofit/>
          </a:bodyPr>
          <a:lstStyle/>
          <a:p>
            <a:pPr algn="just"/>
            <a:r>
              <a:rPr lang="tr-TR" sz="2800" dirty="0">
                <a:solidFill>
                  <a:schemeClr val="bg1"/>
                </a:solidFill>
                <a:latin typeface="Times New Roman" pitchFamily="18" charset="0"/>
                <a:cs typeface="Times New Roman" pitchFamily="18" charset="0"/>
              </a:rPr>
              <a:t>Daire Başkan V. :        Metehan GÜNDE</a:t>
            </a:r>
          </a:p>
          <a:p>
            <a:pPr algn="just"/>
            <a:r>
              <a:rPr lang="tr-TR" sz="2800" dirty="0">
                <a:solidFill>
                  <a:schemeClr val="bg1"/>
                </a:solidFill>
                <a:latin typeface="Times New Roman" pitchFamily="18" charset="0"/>
                <a:cs typeface="Times New Roman" pitchFamily="18" charset="0"/>
              </a:rPr>
              <a:t>Şube Müdür V.  :         </a:t>
            </a:r>
            <a:r>
              <a:rPr lang="tr-TR" sz="2800" dirty="0" smtClean="0">
                <a:solidFill>
                  <a:schemeClr val="bg1"/>
                </a:solidFill>
                <a:latin typeface="Times New Roman" pitchFamily="18" charset="0"/>
                <a:cs typeface="Times New Roman" pitchFamily="18" charset="0"/>
              </a:rPr>
              <a:t>Mehmet KARATAŞ</a:t>
            </a:r>
            <a:endParaRPr lang="tr-TR" sz="2800" dirty="0">
              <a:solidFill>
                <a:schemeClr val="bg1"/>
              </a:solidFill>
              <a:latin typeface="Times New Roman" pitchFamily="18" charset="0"/>
              <a:cs typeface="Times New Roman" pitchFamily="18" charset="0"/>
            </a:endParaRPr>
          </a:p>
          <a:p>
            <a:pPr lvl="0" algn="just">
              <a:buClr>
                <a:srgbClr val="759AA5">
                  <a:lumMod val="60000"/>
                  <a:lumOff val="40000"/>
                </a:srgbClr>
              </a:buClr>
            </a:pPr>
            <a:r>
              <a:rPr lang="tr-TR" sz="2800" dirty="0" smtClean="0">
                <a:solidFill>
                  <a:schemeClr val="bg1"/>
                </a:solidFill>
                <a:latin typeface="Times New Roman" pitchFamily="18" charset="0"/>
                <a:cs typeface="Times New Roman" pitchFamily="18" charset="0"/>
              </a:rPr>
              <a:t>Muhammed </a:t>
            </a:r>
            <a:r>
              <a:rPr lang="tr-TR" sz="2800" dirty="0">
                <a:solidFill>
                  <a:schemeClr val="bg1"/>
                </a:solidFill>
                <a:latin typeface="Times New Roman" pitchFamily="18" charset="0"/>
                <a:cs typeface="Times New Roman" pitchFamily="18" charset="0"/>
              </a:rPr>
              <a:t>Emin CESUR:</a:t>
            </a:r>
          </a:p>
          <a:p>
            <a:pPr marL="0" lvl="0" indent="0" algn="just">
              <a:buClr>
                <a:srgbClr val="759AA5">
                  <a:lumMod val="60000"/>
                  <a:lumOff val="40000"/>
                </a:srgbClr>
              </a:buClr>
              <a:buNone/>
            </a:pPr>
            <a:r>
              <a:rPr lang="tr-TR" sz="2800" dirty="0">
                <a:solidFill>
                  <a:schemeClr val="bg1"/>
                </a:solidFill>
                <a:latin typeface="Times New Roman" pitchFamily="18" charset="0"/>
                <a:cs typeface="Times New Roman" pitchFamily="18" charset="0"/>
              </a:rPr>
              <a:t>Birimimizde Network Yönetimi, Mail yönetimi, </a:t>
            </a:r>
            <a:r>
              <a:rPr lang="tr-TR" sz="2800" dirty="0" smtClean="0">
                <a:solidFill>
                  <a:schemeClr val="bg1"/>
                </a:solidFill>
                <a:latin typeface="Times New Roman" pitchFamily="18" charset="0"/>
                <a:cs typeface="Times New Roman" pitchFamily="18" charset="0"/>
              </a:rPr>
              <a:t>Kampüs kart sistem </a:t>
            </a:r>
            <a:r>
              <a:rPr lang="tr-TR" sz="2800" dirty="0">
                <a:solidFill>
                  <a:schemeClr val="bg1"/>
                </a:solidFill>
                <a:latin typeface="Times New Roman" pitchFamily="18" charset="0"/>
                <a:cs typeface="Times New Roman" pitchFamily="18" charset="0"/>
              </a:rPr>
              <a:t>yönetimi, Kamera sistem yönetimi, Santral sistem yönetiminden sorumludur. Siber Olaylara Müdahale Ekibi üyesidir. </a:t>
            </a:r>
          </a:p>
          <a:p>
            <a:pPr marL="0" indent="0" algn="just">
              <a:buNone/>
            </a:pPr>
            <a:endParaRPr lang="tr-TR" sz="3200" dirty="0" smtClean="0">
              <a:solidFill>
                <a:schemeClr val="tx1"/>
              </a:solidFill>
              <a:latin typeface="Arial Narrow" pitchFamily="34" charset="0"/>
              <a:cs typeface="Arial" pitchFamily="34" charset="0"/>
            </a:endParaRPr>
          </a:p>
          <a:p>
            <a:pPr algn="just"/>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2800" dirty="0">
              <a:solidFill>
                <a:schemeClr val="bg1">
                  <a:lumMod val="95000"/>
                  <a:lumOff val="5000"/>
                </a:schemeClr>
              </a:solidFill>
              <a:latin typeface="Arial Narrow" pitchFamily="34" charset="0"/>
              <a:cs typeface="Times New Roman" pitchFamily="18" charset="0"/>
            </a:endParaRPr>
          </a:p>
          <a:p>
            <a:pPr marL="0" indent="0" algn="just">
              <a:buNone/>
            </a:pPr>
            <a:endParaRPr lang="tr-TR" sz="1800" dirty="0">
              <a:latin typeface="Arial Narrow" pitchFamily="34" charset="0"/>
              <a:cs typeface="Times New Roman" pitchFamily="18" charset="0"/>
            </a:endParaRPr>
          </a:p>
          <a:p>
            <a:pPr marL="0" indent="0" algn="just">
              <a:spcBef>
                <a:spcPts val="0"/>
              </a:spcBef>
              <a:buNone/>
            </a:pPr>
            <a:endParaRPr lang="en-US" sz="1500"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6</a:t>
            </a:fld>
            <a:endParaRPr lang="tr-TR"/>
          </a:p>
        </p:txBody>
      </p:sp>
    </p:spTree>
    <p:extLst>
      <p:ext uri="{BB962C8B-B14F-4D97-AF65-F5344CB8AC3E}">
        <p14:creationId xmlns:p14="http://schemas.microsoft.com/office/powerpoint/2010/main" val="36617482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algn="just"/>
            <a:r>
              <a:rPr lang="tr-TR" sz="2800" dirty="0">
                <a:solidFill>
                  <a:schemeClr val="bg1"/>
                </a:solidFill>
                <a:latin typeface="Times New Roman" pitchFamily="18" charset="0"/>
                <a:cs typeface="Times New Roman" pitchFamily="18" charset="0"/>
              </a:rPr>
              <a:t>Ramazan KARADAĞ:</a:t>
            </a:r>
          </a:p>
          <a:p>
            <a:pPr algn="just"/>
            <a:r>
              <a:rPr lang="tr-TR" sz="2800" dirty="0">
                <a:solidFill>
                  <a:schemeClr val="bg1"/>
                </a:solidFill>
                <a:latin typeface="Times New Roman" pitchFamily="18" charset="0"/>
                <a:cs typeface="Times New Roman" pitchFamily="18" charset="0"/>
              </a:rPr>
              <a:t>EBYS </a:t>
            </a:r>
            <a:r>
              <a:rPr lang="tr-TR" sz="2800" dirty="0" smtClean="0">
                <a:solidFill>
                  <a:schemeClr val="bg1"/>
                </a:solidFill>
                <a:latin typeface="Times New Roman" pitchFamily="18" charset="0"/>
                <a:cs typeface="Times New Roman" pitchFamily="18" charset="0"/>
              </a:rPr>
              <a:t>bakım, teknik destek, arıza işlemleri</a:t>
            </a:r>
          </a:p>
          <a:p>
            <a:pPr algn="just"/>
            <a:r>
              <a:rPr lang="tr-TR" sz="2800" dirty="0" err="1" smtClean="0">
                <a:solidFill>
                  <a:schemeClr val="bg1"/>
                </a:solidFill>
                <a:latin typeface="Times New Roman" pitchFamily="18" charset="0"/>
                <a:cs typeface="Times New Roman" pitchFamily="18" charset="0"/>
              </a:rPr>
              <a:t>Kamusm</a:t>
            </a:r>
            <a:r>
              <a:rPr lang="tr-TR" sz="2800" dirty="0" smtClean="0">
                <a:solidFill>
                  <a:schemeClr val="bg1"/>
                </a:solidFill>
                <a:latin typeface="Times New Roman" pitchFamily="18" charset="0"/>
                <a:cs typeface="Times New Roman" pitchFamily="18" charset="0"/>
              </a:rPr>
              <a:t> NES  takip, başvuru, alım satım işlemleri</a:t>
            </a:r>
          </a:p>
          <a:p>
            <a:pPr algn="just"/>
            <a:r>
              <a:rPr lang="tr-TR" sz="2800" dirty="0" smtClean="0">
                <a:solidFill>
                  <a:schemeClr val="bg1"/>
                </a:solidFill>
                <a:latin typeface="Times New Roman" pitchFamily="18" charset="0"/>
                <a:cs typeface="Times New Roman" pitchFamily="18" charset="0"/>
              </a:rPr>
              <a:t>Kep ve diğer kurum senkronizasyon işlemleri</a:t>
            </a:r>
          </a:p>
          <a:p>
            <a:pPr algn="just"/>
            <a:r>
              <a:rPr lang="tr-TR" sz="2800" dirty="0" smtClean="0">
                <a:solidFill>
                  <a:schemeClr val="bg1"/>
                </a:solidFill>
                <a:latin typeface="Times New Roman" pitchFamily="18" charset="0"/>
                <a:cs typeface="Times New Roman" pitchFamily="18" charset="0"/>
              </a:rPr>
              <a:t>Diğer memuriyet İşlemleri</a:t>
            </a:r>
          </a:p>
          <a:p>
            <a:pPr algn="just"/>
            <a:r>
              <a:rPr lang="tr-TR" sz="2800" dirty="0" smtClean="0">
                <a:solidFill>
                  <a:schemeClr val="bg1"/>
                </a:solidFill>
                <a:latin typeface="Times New Roman" pitchFamily="18" charset="0"/>
                <a:cs typeface="Times New Roman" pitchFamily="18" charset="0"/>
              </a:rPr>
              <a:t>Taşınır </a:t>
            </a:r>
            <a:r>
              <a:rPr lang="tr-TR" sz="2800" dirty="0">
                <a:solidFill>
                  <a:schemeClr val="bg1"/>
                </a:solidFill>
                <a:latin typeface="Times New Roman" pitchFamily="18" charset="0"/>
                <a:cs typeface="Times New Roman" pitchFamily="18" charset="0"/>
              </a:rPr>
              <a:t>işlemlerini yürütmektedir</a:t>
            </a:r>
            <a:r>
              <a:rPr lang="tr-TR" sz="2800" dirty="0" smtClean="0">
                <a:solidFill>
                  <a:schemeClr val="bg1"/>
                </a:solidFill>
                <a:latin typeface="Times New Roman" pitchFamily="18" charset="0"/>
                <a:cs typeface="Times New Roman" pitchFamily="18" charset="0"/>
              </a:rPr>
              <a:t>.</a:t>
            </a:r>
          </a:p>
          <a:p>
            <a:pPr algn="just"/>
            <a:r>
              <a:rPr lang="tr-TR" sz="2800" dirty="0" smtClean="0">
                <a:solidFill>
                  <a:schemeClr val="bg1"/>
                </a:solidFill>
                <a:latin typeface="Times New Roman" pitchFamily="18" charset="0"/>
                <a:cs typeface="Times New Roman" pitchFamily="18" charset="0"/>
              </a:rPr>
              <a:t>Mail Yönetimi</a:t>
            </a:r>
          </a:p>
          <a:p>
            <a:pPr algn="just"/>
            <a:r>
              <a:rPr lang="tr-TR" sz="2800" dirty="0" smtClean="0">
                <a:solidFill>
                  <a:schemeClr val="bg1"/>
                </a:solidFill>
                <a:latin typeface="Times New Roman" pitchFamily="18" charset="0"/>
                <a:cs typeface="Times New Roman" pitchFamily="18" charset="0"/>
              </a:rPr>
              <a:t>Kampüs Kart Sistem Yönetimi</a:t>
            </a:r>
            <a:endParaRPr lang="tr-TR" sz="2800" dirty="0">
              <a:solidFill>
                <a:schemeClr val="bg1"/>
              </a:solidFill>
              <a:latin typeface="Times New Roman" pitchFamily="18" charset="0"/>
              <a:cs typeface="Times New Roman" pitchFamily="18" charset="0"/>
            </a:endParaRPr>
          </a:p>
          <a:p>
            <a:pPr marL="0" indent="0" algn="just">
              <a:buNone/>
            </a:pPr>
            <a:endParaRPr lang="tr-TR" sz="2800" dirty="0" smtClean="0">
              <a:solidFill>
                <a:schemeClr val="bg1"/>
              </a:solidFill>
              <a:latin typeface="Times New Roman" pitchFamily="18" charset="0"/>
              <a:cs typeface="Times New Roman" pitchFamily="18" charset="0"/>
            </a:endParaRP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r>
              <a:rPr lang="tr-TR" sz="2800" dirty="0">
                <a:solidFill>
                  <a:schemeClr val="bg1"/>
                </a:solidFill>
                <a:latin typeface="Times New Roman" pitchFamily="18" charset="0"/>
                <a:cs typeface="Times New Roman" pitchFamily="18" charset="0"/>
              </a:rPr>
              <a:t> </a:t>
            </a:r>
          </a:p>
        </p:txBody>
      </p:sp>
      <p:sp>
        <p:nvSpPr>
          <p:cNvPr id="4" name="Slayt Numarası Yer Tutucusu 3"/>
          <p:cNvSpPr>
            <a:spLocks noGrp="1"/>
          </p:cNvSpPr>
          <p:nvPr>
            <p:ph type="sldNum" sz="quarter" idx="12"/>
          </p:nvPr>
        </p:nvSpPr>
        <p:spPr/>
        <p:txBody>
          <a:bodyPr/>
          <a:lstStyle/>
          <a:p>
            <a:fld id="{AC786528-2F04-457D-8FED-47AA3420C7EB}" type="slidenum">
              <a:rPr lang="tr-TR" smtClean="0"/>
              <a:pPr/>
              <a:t>7</a:t>
            </a:fld>
            <a:endParaRPr lang="tr-TR"/>
          </a:p>
        </p:txBody>
      </p:sp>
    </p:spTree>
    <p:extLst>
      <p:ext uri="{BB962C8B-B14F-4D97-AF65-F5344CB8AC3E}">
        <p14:creationId xmlns:p14="http://schemas.microsoft.com/office/powerpoint/2010/main" val="37455269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341"/>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23528" y="1052736"/>
            <a:ext cx="8568952" cy="5544616"/>
          </a:xfrm>
        </p:spPr>
        <p:txBody>
          <a:bodyPr>
            <a:noAutofit/>
          </a:bodyPr>
          <a:lstStyle/>
          <a:p>
            <a:pPr marL="0" indent="0" algn="just">
              <a:buNone/>
            </a:pPr>
            <a:r>
              <a:rPr lang="tr-TR" sz="2800" dirty="0">
                <a:solidFill>
                  <a:schemeClr val="bg1"/>
                </a:solidFill>
                <a:latin typeface="Times New Roman" pitchFamily="18" charset="0"/>
                <a:cs typeface="Times New Roman" pitchFamily="18" charset="0"/>
              </a:rPr>
              <a:t>Rahman ÖZCAN :</a:t>
            </a:r>
          </a:p>
          <a:p>
            <a:pPr marL="0" indent="0" algn="just">
              <a:buNone/>
            </a:pPr>
            <a:r>
              <a:rPr lang="tr-TR" sz="2800" dirty="0">
                <a:solidFill>
                  <a:schemeClr val="bg1"/>
                </a:solidFill>
                <a:latin typeface="Times New Roman" pitchFamily="18" charset="0"/>
                <a:cs typeface="Times New Roman" pitchFamily="18" charset="0"/>
              </a:rPr>
              <a:t> Birimimiz danışma bürosunda görevlidir.</a:t>
            </a:r>
          </a:p>
          <a:p>
            <a:pPr marL="0" indent="0" algn="just">
              <a:buNone/>
            </a:pPr>
            <a:endParaRPr lang="tr-TR" sz="2800" dirty="0">
              <a:solidFill>
                <a:schemeClr val="bg1"/>
              </a:solidFill>
              <a:latin typeface="Times New Roman" pitchFamily="18" charset="0"/>
              <a:cs typeface="Times New Roman" pitchFamily="18" charset="0"/>
            </a:endParaRPr>
          </a:p>
          <a:p>
            <a:pPr marL="0" indent="0" algn="just">
              <a:buNone/>
            </a:pPr>
            <a:endParaRPr lang="tr-TR" sz="2800" dirty="0">
              <a:solidFill>
                <a:schemeClr val="bg1"/>
              </a:solidFill>
              <a:latin typeface="Times New Roman" pitchFamily="18" charset="0"/>
              <a:cs typeface="Times New Roman" pitchFamily="18" charset="0"/>
            </a:endParaRPr>
          </a:p>
          <a:p>
            <a:pPr algn="just"/>
            <a:r>
              <a:rPr lang="tr-TR" sz="2800" dirty="0">
                <a:solidFill>
                  <a:schemeClr val="bg1"/>
                </a:solidFill>
                <a:latin typeface="Times New Roman" pitchFamily="18" charset="0"/>
                <a:cs typeface="Times New Roman" pitchFamily="18" charset="0"/>
              </a:rPr>
              <a:t>Gamze </a:t>
            </a:r>
            <a:r>
              <a:rPr lang="tr-TR" sz="2800" dirty="0" err="1">
                <a:solidFill>
                  <a:schemeClr val="bg1"/>
                </a:solidFill>
                <a:latin typeface="Times New Roman" pitchFamily="18" charset="0"/>
                <a:cs typeface="Times New Roman" pitchFamily="18" charset="0"/>
              </a:rPr>
              <a:t>Üregen</a:t>
            </a:r>
            <a:r>
              <a:rPr lang="tr-TR" sz="2800" dirty="0">
                <a:solidFill>
                  <a:schemeClr val="bg1"/>
                </a:solidFill>
                <a:latin typeface="Times New Roman" pitchFamily="18" charset="0"/>
                <a:cs typeface="Times New Roman" pitchFamily="18" charset="0"/>
              </a:rPr>
              <a:t> :</a:t>
            </a:r>
          </a:p>
          <a:p>
            <a:pPr marL="0" indent="0" algn="just">
              <a:buNone/>
            </a:pPr>
            <a:r>
              <a:rPr lang="tr-TR" sz="2800" dirty="0">
                <a:solidFill>
                  <a:schemeClr val="bg1"/>
                </a:solidFill>
                <a:latin typeface="Times New Roman" pitchFamily="18" charset="0"/>
                <a:cs typeface="Times New Roman" pitchFamily="18" charset="0"/>
              </a:rPr>
              <a:t>   Yazı işleri, Stajyer Öğrenci Takip ve Ödemeleri </a:t>
            </a:r>
            <a:r>
              <a:rPr lang="tr-TR" sz="2800" dirty="0" err="1">
                <a:solidFill>
                  <a:schemeClr val="bg1"/>
                </a:solidFill>
                <a:latin typeface="Times New Roman" pitchFamily="18" charset="0"/>
                <a:cs typeface="Times New Roman" pitchFamily="18" charset="0"/>
              </a:rPr>
              <a:t>satınalma</a:t>
            </a:r>
            <a:r>
              <a:rPr lang="tr-TR" sz="2800" dirty="0">
                <a:solidFill>
                  <a:schemeClr val="bg1"/>
                </a:solidFill>
                <a:latin typeface="Times New Roman" pitchFamily="18" charset="0"/>
                <a:cs typeface="Times New Roman" pitchFamily="18" charset="0"/>
              </a:rPr>
              <a:t> işleri, maaş işlemleri ve personel özlük işlerini yürütmektedir.</a:t>
            </a:r>
          </a:p>
          <a:p>
            <a:pPr marL="0" indent="0" algn="just">
              <a:buNone/>
            </a:pPr>
            <a:endParaRPr lang="tr-TR" sz="2800" dirty="0" smtClean="0">
              <a:solidFill>
                <a:schemeClr val="bg1"/>
              </a:solidFill>
              <a:latin typeface="Times New Roman" pitchFamily="18" charset="0"/>
              <a:cs typeface="Times New Roman" pitchFamily="18" charset="0"/>
            </a:endParaRPr>
          </a:p>
          <a:p>
            <a:pPr marL="0" indent="0" algn="just">
              <a:buNone/>
            </a:pPr>
            <a:endParaRPr lang="tr-TR" sz="2800" dirty="0">
              <a:solidFill>
                <a:schemeClr val="bg1"/>
              </a:solidFill>
              <a:latin typeface="Times New Roman" pitchFamily="18"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8</a:t>
            </a:fld>
            <a:endParaRPr lang="tr-TR"/>
          </a:p>
        </p:txBody>
      </p:sp>
    </p:spTree>
    <p:extLst>
      <p:ext uri="{BB962C8B-B14F-4D97-AF65-F5344CB8AC3E}">
        <p14:creationId xmlns:p14="http://schemas.microsoft.com/office/powerpoint/2010/main" val="22936183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80920" cy="940387"/>
          </a:xfrm>
        </p:spPr>
        <p:txBody>
          <a:bodyPr>
            <a:normAutofit/>
          </a:bodyPr>
          <a:lstStyle/>
          <a:p>
            <a:pPr algn="ctr"/>
            <a:r>
              <a:rPr lang="tr-TR" dirty="0">
                <a:latin typeface="Calibri" pitchFamily="34" charset="0"/>
                <a:cs typeface="Calibri" pitchFamily="34" charset="0"/>
              </a:rPr>
              <a:t>MEVCUT PERSONELLER</a:t>
            </a:r>
            <a:endParaRPr lang="en-US" sz="3600" dirty="0">
              <a:latin typeface="Calibri" pitchFamily="34" charset="0"/>
              <a:cs typeface="Calibri" pitchFamily="34" charset="0"/>
            </a:endParaRPr>
          </a:p>
        </p:txBody>
      </p:sp>
      <p:sp>
        <p:nvSpPr>
          <p:cNvPr id="3" name="Content Placeholder 2"/>
          <p:cNvSpPr>
            <a:spLocks noGrp="1"/>
          </p:cNvSpPr>
          <p:nvPr>
            <p:ph idx="1"/>
          </p:nvPr>
        </p:nvSpPr>
        <p:spPr>
          <a:xfrm>
            <a:off x="395536" y="620688"/>
            <a:ext cx="8568952" cy="5544616"/>
          </a:xfrm>
        </p:spPr>
        <p:txBody>
          <a:bodyPr>
            <a:noAutofit/>
          </a:bodyPr>
          <a:lstStyle/>
          <a:p>
            <a:pPr algn="just"/>
            <a:endParaRPr lang="tr-TR" sz="2800" dirty="0">
              <a:solidFill>
                <a:schemeClr val="bg1">
                  <a:lumMod val="95000"/>
                  <a:lumOff val="5000"/>
                </a:schemeClr>
              </a:solidFill>
              <a:latin typeface="Arial Narrow" pitchFamily="34" charset="0"/>
              <a:cs typeface="Times New Roman" pitchFamily="18" charset="0"/>
            </a:endParaRPr>
          </a:p>
          <a:p>
            <a:pPr algn="just"/>
            <a:r>
              <a:rPr lang="tr-TR" sz="2800" dirty="0" smtClean="0">
                <a:solidFill>
                  <a:schemeClr val="bg1"/>
                </a:solidFill>
                <a:latin typeface="Times New Roman" pitchFamily="18" charset="0"/>
                <a:cs typeface="Times New Roman" pitchFamily="18" charset="0"/>
              </a:rPr>
              <a:t>Zafer ÇALIK:</a:t>
            </a:r>
          </a:p>
          <a:p>
            <a:pPr algn="just"/>
            <a:r>
              <a:rPr lang="tr-TR" sz="2800" dirty="0" smtClean="0">
                <a:solidFill>
                  <a:schemeClr val="bg1"/>
                </a:solidFill>
                <a:latin typeface="Times New Roman" pitchFamily="18" charset="0"/>
                <a:cs typeface="Times New Roman" pitchFamily="18" charset="0"/>
              </a:rPr>
              <a:t>Şahin GÜNEŞ:</a:t>
            </a:r>
            <a:endParaRPr lang="tr-TR" sz="2800" dirty="0">
              <a:solidFill>
                <a:schemeClr val="bg1"/>
              </a:solidFill>
              <a:latin typeface="Times New Roman" pitchFamily="18" charset="0"/>
              <a:cs typeface="Times New Roman" pitchFamily="18" charset="0"/>
            </a:endParaRPr>
          </a:p>
          <a:p>
            <a:pPr marL="0" indent="0" algn="just">
              <a:buNone/>
            </a:pPr>
            <a:r>
              <a:rPr lang="tr-TR" sz="2800" dirty="0" smtClean="0">
                <a:solidFill>
                  <a:schemeClr val="bg1"/>
                </a:solidFill>
                <a:latin typeface="Times New Roman" pitchFamily="18" charset="0"/>
                <a:cs typeface="Times New Roman" pitchFamily="18" charset="0"/>
              </a:rPr>
              <a:t>	Teknik </a:t>
            </a:r>
            <a:r>
              <a:rPr lang="tr-TR" sz="2800" dirty="0">
                <a:solidFill>
                  <a:schemeClr val="bg1"/>
                </a:solidFill>
                <a:latin typeface="Times New Roman" pitchFamily="18" charset="0"/>
                <a:cs typeface="Times New Roman" pitchFamily="18" charset="0"/>
              </a:rPr>
              <a:t>servis işlerinden sorumludurlar. </a:t>
            </a:r>
            <a:r>
              <a:rPr lang="tr-TR" sz="2800" dirty="0" smtClean="0">
                <a:solidFill>
                  <a:schemeClr val="bg1"/>
                </a:solidFill>
                <a:latin typeface="Times New Roman" pitchFamily="18" charset="0"/>
                <a:cs typeface="Times New Roman" pitchFamily="18" charset="0"/>
              </a:rPr>
              <a:t>Kampüs içindeki yerinde müdahale gerektiren işlere yerinden </a:t>
            </a:r>
            <a:r>
              <a:rPr lang="tr-TR" sz="2800" dirty="0">
                <a:solidFill>
                  <a:schemeClr val="bg1"/>
                </a:solidFill>
                <a:latin typeface="Times New Roman" pitchFamily="18" charset="0"/>
                <a:cs typeface="Times New Roman" pitchFamily="18" charset="0"/>
              </a:rPr>
              <a:t>hizmet yapmak amacıyla </a:t>
            </a:r>
            <a:r>
              <a:rPr lang="tr-TR" sz="2800" dirty="0" smtClean="0">
                <a:solidFill>
                  <a:schemeClr val="bg1"/>
                </a:solidFill>
                <a:latin typeface="Times New Roman" pitchFamily="18" charset="0"/>
                <a:cs typeface="Times New Roman" pitchFamily="18" charset="0"/>
              </a:rPr>
              <a:t>giderler.</a:t>
            </a:r>
          </a:p>
          <a:p>
            <a:pPr marL="0" indent="0" algn="just">
              <a:buNone/>
            </a:pPr>
            <a:r>
              <a:rPr lang="tr-TR" sz="2800" dirty="0" smtClean="0">
                <a:solidFill>
                  <a:schemeClr val="bg1"/>
                </a:solidFill>
                <a:latin typeface="Times New Roman" pitchFamily="18" charset="0"/>
                <a:cs typeface="Times New Roman" pitchFamily="18" charset="0"/>
              </a:rPr>
              <a:t>	Teknik servise getirilen, Kuruma ait bozuk </a:t>
            </a:r>
            <a:r>
              <a:rPr lang="tr-TR" sz="2800" dirty="0">
                <a:solidFill>
                  <a:schemeClr val="bg1"/>
                </a:solidFill>
                <a:latin typeface="Times New Roman" pitchFamily="18" charset="0"/>
                <a:cs typeface="Times New Roman" pitchFamily="18" charset="0"/>
              </a:rPr>
              <a:t>ya da </a:t>
            </a:r>
            <a:r>
              <a:rPr lang="tr-TR" sz="2800" dirty="0" smtClean="0">
                <a:solidFill>
                  <a:schemeClr val="bg1"/>
                </a:solidFill>
                <a:latin typeface="Times New Roman" pitchFamily="18" charset="0"/>
                <a:cs typeface="Times New Roman" pitchFamily="18" charset="0"/>
              </a:rPr>
              <a:t> düzenli çalışmayan bilgisayar veya </a:t>
            </a:r>
            <a:r>
              <a:rPr lang="tr-TR" sz="2800" dirty="0">
                <a:solidFill>
                  <a:schemeClr val="bg1"/>
                </a:solidFill>
                <a:latin typeface="Times New Roman" pitchFamily="18" charset="0"/>
                <a:cs typeface="Times New Roman" pitchFamily="18" charset="0"/>
              </a:rPr>
              <a:t>çevre </a:t>
            </a:r>
            <a:r>
              <a:rPr lang="tr-TR" sz="2800" dirty="0" smtClean="0">
                <a:solidFill>
                  <a:schemeClr val="bg1"/>
                </a:solidFill>
                <a:latin typeface="Times New Roman" pitchFamily="18" charset="0"/>
                <a:cs typeface="Times New Roman" pitchFamily="18" charset="0"/>
              </a:rPr>
              <a:t>birimlerinin bakım ve tamirini yaparak arızayı çözüme </a:t>
            </a:r>
            <a:r>
              <a:rPr lang="tr-TR" sz="2800" dirty="0">
                <a:solidFill>
                  <a:schemeClr val="bg1"/>
                </a:solidFill>
                <a:latin typeface="Times New Roman" pitchFamily="18" charset="0"/>
                <a:cs typeface="Times New Roman" pitchFamily="18" charset="0"/>
              </a:rPr>
              <a:t>kavuştururlar. </a:t>
            </a:r>
          </a:p>
          <a:p>
            <a:pPr marL="0" indent="0" algn="just">
              <a:buNone/>
            </a:pPr>
            <a:endParaRPr lang="tr-TR" dirty="0">
              <a:latin typeface="Arial Narrow" pitchFamily="34" charset="0"/>
              <a:cs typeface="Times New Roman" pitchFamily="18" charset="0"/>
            </a:endParaRPr>
          </a:p>
          <a:p>
            <a:pPr marL="0" indent="0" algn="just">
              <a:buNone/>
            </a:pPr>
            <a:endParaRPr lang="tr-TR" dirty="0">
              <a:solidFill>
                <a:schemeClr val="bg1">
                  <a:lumMod val="95000"/>
                  <a:lumOff val="5000"/>
                </a:schemeClr>
              </a:solidFill>
              <a:latin typeface="Arial Narrow" pitchFamily="34" charset="0"/>
              <a:cs typeface="Times New Roman" pitchFamily="18" charset="0"/>
            </a:endParaRPr>
          </a:p>
          <a:p>
            <a:pPr marL="0" indent="0" algn="just">
              <a:buNone/>
            </a:pPr>
            <a:endParaRPr lang="tr-TR" dirty="0">
              <a:latin typeface="Arial Narrow" pitchFamily="34" charset="0"/>
              <a:cs typeface="Times New Roman" pitchFamily="18" charset="0"/>
            </a:endParaRPr>
          </a:p>
        </p:txBody>
      </p:sp>
      <p:sp>
        <p:nvSpPr>
          <p:cNvPr id="4" name="Slayt Numarası Yer Tutucusu 3"/>
          <p:cNvSpPr>
            <a:spLocks noGrp="1"/>
          </p:cNvSpPr>
          <p:nvPr>
            <p:ph type="sldNum" sz="quarter" idx="12"/>
          </p:nvPr>
        </p:nvSpPr>
        <p:spPr/>
        <p:txBody>
          <a:bodyPr/>
          <a:lstStyle/>
          <a:p>
            <a:fld id="{AC786528-2F04-457D-8FED-47AA3420C7EB}" type="slidenum">
              <a:rPr lang="tr-TR" smtClean="0"/>
              <a:pPr/>
              <a:t>9</a:t>
            </a:fld>
            <a:endParaRPr lang="tr-TR"/>
          </a:p>
        </p:txBody>
      </p:sp>
    </p:spTree>
    <p:extLst>
      <p:ext uri="{BB962C8B-B14F-4D97-AF65-F5344CB8AC3E}">
        <p14:creationId xmlns:p14="http://schemas.microsoft.com/office/powerpoint/2010/main" val="98775800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Hasır">
  <a:themeElements>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y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asır">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sır">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emplate/>
  <TotalTime>15931</TotalTime>
  <Words>1314</Words>
  <Application>Microsoft Office PowerPoint</Application>
  <PresentationFormat>Ekran Gösterisi (4:3)</PresentationFormat>
  <Paragraphs>252</Paragraphs>
  <Slides>36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36</vt:i4>
      </vt:variant>
    </vt:vector>
  </HeadingPairs>
  <TitlesOfParts>
    <vt:vector size="45" baseType="lpstr">
      <vt:lpstr>Arabic Typesetting</vt:lpstr>
      <vt:lpstr>Arial</vt:lpstr>
      <vt:lpstr>Arial Narrow</vt:lpstr>
      <vt:lpstr>Arial Rounded MT Bold</vt:lpstr>
      <vt:lpstr>Calibri</vt:lpstr>
      <vt:lpstr>Segoe UI Symbol</vt:lpstr>
      <vt:lpstr>Times New Roman</vt:lpstr>
      <vt:lpstr>Tw Cen MT</vt:lpstr>
      <vt:lpstr>Hasır</vt:lpstr>
      <vt:lpstr>BİLGİ İŞLEM  DAİRE BAŞKANLIĞI  </vt:lpstr>
      <vt:lpstr>PowerPoint Sunusu</vt:lpstr>
      <vt:lpstr>GENEL BİLGİLER</vt:lpstr>
      <vt:lpstr>PowerPoint Sunusu</vt:lpstr>
      <vt:lpstr>PowerPoint Sunusu</vt:lpstr>
      <vt:lpstr>MEVCUT PERSONELLER</vt:lpstr>
      <vt:lpstr>MEVCUT PERSONELLER</vt:lpstr>
      <vt:lpstr>MEVCUT PERSONELLER</vt:lpstr>
      <vt:lpstr>MEVCUT PERSONELLER</vt:lpstr>
      <vt:lpstr>MEVCUT PERSONELLER</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YAPILAN FAALİYETLER </vt:lpstr>
      <vt:lpstr>PowerPoint Sunusu</vt:lpstr>
      <vt:lpstr>YAPILAN FAALİYETLER </vt:lpstr>
      <vt:lpstr>YAPILAN FAALİYETLER </vt:lpstr>
      <vt:lpstr>YAPILAN FAALİYETLER </vt:lpstr>
      <vt:lpstr>YAPILAN FAALİYETLER </vt:lpstr>
      <vt:lpstr>YAPILAN FAALİYETLER </vt:lpstr>
      <vt:lpstr>YAPILAN FAALİYETLER </vt:lpstr>
      <vt:lpstr>YAPILAN FAALİYETLER </vt:lpstr>
      <vt:lpstr>ÇALIŞAN SUNUCULARIMIZ</vt:lpstr>
      <vt:lpstr>YAPILACAK FAALİYETLER </vt:lpstr>
      <vt:lpstr>YAPILAN FAALİYETLER </vt:lpstr>
      <vt:lpstr>YAPILAN FAALİYETLER </vt:lpstr>
      <vt:lpstr>YAPILAN FAALİYETLER </vt:lpstr>
      <vt:lpstr>SONUÇ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KBB ORGANİZASYON ŞEMASI</dc:title>
  <dc:creator>ozgur.ozden</dc:creator>
  <cp:lastModifiedBy>Windows Kullanıcısı</cp:lastModifiedBy>
  <cp:revision>798</cp:revision>
  <cp:lastPrinted>2015-04-06T06:55:02Z</cp:lastPrinted>
  <dcterms:created xsi:type="dcterms:W3CDTF">2010-06-25T07:05:29Z</dcterms:created>
  <dcterms:modified xsi:type="dcterms:W3CDTF">2025-01-20T08:22:46Z</dcterms:modified>
</cp:coreProperties>
</file>